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532" r:id="rId3"/>
    <p:sldId id="533" r:id="rId4"/>
    <p:sldId id="258" r:id="rId5"/>
    <p:sldId id="424" r:id="rId6"/>
    <p:sldId id="429" r:id="rId7"/>
    <p:sldId id="434" r:id="rId8"/>
    <p:sldId id="445" r:id="rId9"/>
    <p:sldId id="476" r:id="rId10"/>
    <p:sldId id="481" r:id="rId11"/>
    <p:sldId id="483" r:id="rId12"/>
    <p:sldId id="484" r:id="rId13"/>
    <p:sldId id="485" r:id="rId14"/>
    <p:sldId id="486" r:id="rId15"/>
    <p:sldId id="487" r:id="rId16"/>
    <p:sldId id="420" r:id="rId17"/>
    <p:sldId id="422" r:id="rId18"/>
    <p:sldId id="514" r:id="rId19"/>
    <p:sldId id="419" r:id="rId20"/>
    <p:sldId id="421" r:id="rId21"/>
    <p:sldId id="423" r:id="rId22"/>
    <p:sldId id="501" r:id="rId23"/>
    <p:sldId id="332" r:id="rId24"/>
    <p:sldId id="383" r:id="rId25"/>
    <p:sldId id="535" r:id="rId26"/>
    <p:sldId id="53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FF"/>
    <a:srgbClr val="00FFFF"/>
    <a:srgbClr val="FFFFFF"/>
    <a:srgbClr val="99CC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79" autoAdjust="0"/>
    <p:restoredTop sz="93410" autoAdjust="0"/>
  </p:normalViewPr>
  <p:slideViewPr>
    <p:cSldViewPr>
      <p:cViewPr varScale="1">
        <p:scale>
          <a:sx n="40" d="100"/>
          <a:sy n="40" d="100"/>
        </p:scale>
        <p:origin x="-1296" y="-108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E9A65C94-894D-4EA7-B27F-DFEFC5CA1E4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C80C-3FFA-4202-B34F-F3C91D6731F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B6EF9-150E-4517-8AA6-2BEFD786B8B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809CC-56AF-4C74-BD32-1685CA9C537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9E0FC-13D3-43B0-A50B-CC3386B264F3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66393-7347-4F8B-B3C5-88CFF2ED4F6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DE88-B3B1-4D9C-9E6D-530417D49298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D711-1AA7-4500-A29C-05E6AE7A5471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1E96-0F04-45D3-914C-510B20D5284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C783-1E2C-459A-B33F-76F6D47E87DE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E80D5-5FC1-41B3-B695-9B6CB30CB2D0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BA816-A453-4790-A1A0-06E5A92C31E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3A7A1-E27D-4B5A-85FB-6F964FC1989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5A8B-6647-49A8-9DBB-2A97B7FEBB77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fld id="{AB5610A0-FC2D-4459-8D6F-82EDF721036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" Target="slide4.xml"/><Relationship Id="rId7" Type="http://schemas.openxmlformats.org/officeDocument/2006/relationships/image" Target="../media/image10.png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pn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slide" Target="slide12.xml"/><Relationship Id="rId1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slide" Target="slide12.xml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.png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microsoft.com/office/2007/relationships/hdphoto" Target="../media/image27.wdp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" y="1005626"/>
            <a:ext cx="870659" cy="870659"/>
          </a:xfrm>
        </p:spPr>
      </p:pic>
      <p:sp>
        <p:nvSpPr>
          <p:cNvPr id="8" name="Title 1"/>
          <p:cNvSpPr txBox="1"/>
          <p:nvPr/>
        </p:nvSpPr>
        <p:spPr>
          <a:xfrm>
            <a:off x="1490870" y="1079482"/>
            <a:ext cx="76391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2316" y="2079762"/>
            <a:ext cx="3936206" cy="1"/>
            <a:chOff x="4238625" y="1630017"/>
            <a:chExt cx="5248275" cy="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Thiếu nữ may đồ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0" y="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5" name="Oval 3"/>
          <p:cNvSpPr>
            <a:spLocks noChangeArrowheads="1"/>
          </p:cNvSpPr>
          <p:nvPr/>
        </p:nvSpPr>
        <p:spPr bwMode="auto">
          <a:xfrm>
            <a:off x="914400" y="5410200"/>
            <a:ext cx="75438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Thiếu nữ đang may áo, quần.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đâu đâu cũng thấy cảnh may vá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0" y="0"/>
            <a:ext cx="7696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Oval 3"/>
          <p:cNvSpPr>
            <a:spLocks noChangeArrowheads="1"/>
          </p:cNvSpPr>
          <p:nvPr/>
        </p:nvSpPr>
        <p:spPr bwMode="auto">
          <a:xfrm>
            <a:off x="533400" y="5486400"/>
            <a:ext cx="8229600" cy="11430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</a:rPr>
              <a:t>Đâu đâu cũng thấy cảnh may vá…</a:t>
            </a:r>
            <a:endParaRPr lang="en-US" sz="3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dan_ong_may_va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</a:rPr>
              <a:t>Hướng nghiệp</a:t>
            </a:r>
            <a:endParaRPr lang="en-US" sz="6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66244" name="Picture 4" descr="P6-32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5" name="AutoShape 5"/>
          <p:cNvSpPr>
            <a:spLocks noChangeArrowheads="1"/>
          </p:cNvSpPr>
          <p:nvPr/>
        </p:nvSpPr>
        <p:spPr bwMode="auto">
          <a:xfrm rot="-5400000">
            <a:off x="3886200" y="4038600"/>
            <a:ext cx="1219200" cy="1371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algn="ctr" eaLnBrk="1" hangingPunct="1"/>
            <a:endParaRPr lang="en-US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/>
      <p:bldP spid="266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Oval 2"/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6600">
                <a:solidFill>
                  <a:srgbClr val="0000FF"/>
                </a:solidFill>
                <a:latin typeface="Arial" panose="020B0604020202020204" pitchFamily="34" charset="0"/>
              </a:rPr>
              <a:t>Hướng nghiệp</a:t>
            </a:r>
            <a:endParaRPr lang="en-US" sz="6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67267" name="Picture 3" descr="Hướng nghiệp- Dịch vụ may vá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0" y="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 descr="May áo cho ch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4" descr="Thiếu nữ may đ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3" name="Picture 5" descr="đâu đâu cũng thấy cảnh may v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362200"/>
            <a:ext cx="350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4" name="Picture 6" descr="P6-327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3622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5" name="Picture 7" descr="dan_ong_may_va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6" name="Picture 8" descr="Hướng nghiệp- Dịch vụ may v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314825"/>
            <a:ext cx="3276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743200" y="334963"/>
            <a:ext cx="3505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panose="020B0604020202020204" pitchFamily="34" charset="0"/>
              </a:rPr>
              <a:t>Kĩ thuật</a:t>
            </a:r>
            <a:endParaRPr lang="en-US" sz="2800" u="sng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371600" y="2209800"/>
            <a:ext cx="77724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3241675"/>
            <a:ext cx="9144000" cy="399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panose="020B0604020202020204" pitchFamily="34" charset="0"/>
              </a:rPr>
              <a:t>Một mảnh vải sợi bông có kích thước 10 x 15 cm.  </a:t>
            </a:r>
            <a:endParaRPr lang="en-US" sz="2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panose="020B0604020202020204" pitchFamily="34" charset="0"/>
              </a:rPr>
              <a:t>Kim khâu, chỉ khâu.</a:t>
            </a:r>
            <a:endParaRPr lang="en-US" sz="2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panose="020B0604020202020204" pitchFamily="34" charset="0"/>
              </a:rPr>
              <a:t>Thước kẻ, bút chì, kéo. </a:t>
            </a:r>
            <a:endParaRPr lang="en-US" sz="280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7772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hlink"/>
                </a:solidFill>
                <a:latin typeface="Arial" panose="020B0604020202020204" pitchFamily="34" charset="0"/>
              </a:rPr>
              <a:t>* </a:t>
            </a:r>
            <a:r>
              <a:rPr lang="en-US" sz="3600" u="sng">
                <a:solidFill>
                  <a:schemeClr val="tx2"/>
                </a:solidFill>
                <a:latin typeface="Arial" panose="020B0604020202020204" pitchFamily="34" charset="0"/>
              </a:rPr>
              <a:t>Phần </a:t>
            </a:r>
            <a:r>
              <a:rPr lang="en-US" sz="3600">
                <a:solidFill>
                  <a:schemeClr val="tx2"/>
                </a:solidFill>
                <a:latin typeface="Arial" panose="020B0604020202020204" pitchFamily="34" charset="0"/>
              </a:rPr>
              <a:t>1 : Vật liệu và dụng cụ</a:t>
            </a:r>
            <a:endParaRPr lang="en-US" sz="3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04800" y="866775"/>
            <a:ext cx="853440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                  KH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ÂU VIỀN ĐƯỜNG GẤP MÉP VẢI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                  BẰNG MŨI KHÂU ĐỘT THƯA</a:t>
            </a:r>
            <a:endParaRPr lang="en-US" sz="5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5" grpId="0"/>
      <p:bldP spid="1986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6629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panose="020B0604020202020204" pitchFamily="34" charset="0"/>
            </a:endParaRPr>
          </a:p>
        </p:txBody>
      </p:sp>
      <p:sp>
        <p:nvSpPr>
          <p:cNvPr id="17412" name="AutoShape 6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41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04800" y="1887538"/>
            <a:ext cx="8610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Arial" panose="020B0604020202020204" pitchFamily="34" charset="0"/>
              </a:rPr>
              <a:t>Hoạt động 1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</a:rPr>
              <a:t>: Quan sát và nhận xét mẫu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868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1739" name="Picture 11" descr="IMG042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743200"/>
            <a:ext cx="2552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4" name="Picture 16" descr="IMG042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590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7" name="Picture 19" descr="IMG042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590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8" name="Picture 20" descr="IMG0427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876800"/>
            <a:ext cx="3467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9" name="Picture 21" descr="IMG0428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953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50" name="Line 22"/>
          <p:cNvSpPr>
            <a:spLocks noChangeShapeType="1"/>
          </p:cNvSpPr>
          <p:nvPr/>
        </p:nvSpPr>
        <p:spPr bwMode="auto">
          <a:xfrm flipV="1">
            <a:off x="304800" y="29718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 flipV="1">
            <a:off x="304800" y="35052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3200400" y="3810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6172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>
            <a:off x="7315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6" name="Line 28"/>
          <p:cNvSpPr>
            <a:spLocks noChangeShapeType="1"/>
          </p:cNvSpPr>
          <p:nvPr/>
        </p:nvSpPr>
        <p:spPr bwMode="auto">
          <a:xfrm>
            <a:off x="78486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7" name="Line 29"/>
          <p:cNvSpPr>
            <a:spLocks noChangeShapeType="1"/>
          </p:cNvSpPr>
          <p:nvPr/>
        </p:nvSpPr>
        <p:spPr bwMode="auto">
          <a:xfrm>
            <a:off x="6781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>
            <a:off x="8458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  <p:bldP spid="201750" grpId="0" animBg="1"/>
      <p:bldP spid="201751" grpId="0" animBg="1"/>
      <p:bldP spid="201752" grpId="0" animBg="1"/>
      <p:bldP spid="201754" grpId="0" animBg="1"/>
      <p:bldP spid="201755" grpId="0" animBg="1"/>
      <p:bldP spid="201756" grpId="0" animBg="1"/>
      <p:bldP spid="201757" grpId="0" animBg="1"/>
      <p:bldP spid="2017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66294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 b="0">
              <a:latin typeface="Arial" panose="020B0604020202020204" pitchFamily="34" charset="0"/>
            </a:endParaRPr>
          </a:p>
        </p:txBody>
      </p:sp>
      <p:sp>
        <p:nvSpPr>
          <p:cNvPr id="18436" name="AutoShape 5">
            <a:hlinkClick r:id="rId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843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8686800" cy="440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1. </a:t>
            </a:r>
            <a:r>
              <a:rPr lang="en-US" sz="4000" u="sng">
                <a:solidFill>
                  <a:srgbClr val="0000FF"/>
                </a:solidFill>
                <a:latin typeface="Arial" panose="020B0604020202020204" pitchFamily="34" charset="0"/>
              </a:rPr>
              <a:t>Gấp mép vải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 :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- Đặt mép vải lên bàn, mặt trái ở trên. vuốt thẳng mặt vải. Kẻ hai đường thẳng cách đều ở mặt trái vải ; đường thứ nhất cách mép vải 1cm ; đường thứ hai cách đường thứ nhất 2cm (H 1).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 Gấp mếp vải lần một : Gấp theo đường dấu thứ nhất. Miết kĩ đường gấp (H.2a).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 Gấp mép vải lần hai.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7772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Arial" panose="020B0604020202020204" pitchFamily="34" charset="0"/>
              </a:rPr>
              <a:t>*</a:t>
            </a:r>
            <a:r>
              <a:rPr lang="en-US" sz="1600">
                <a:latin typeface="Arial" panose="020B0604020202020204" pitchFamily="34" charset="0"/>
              </a:rPr>
              <a:t> </a:t>
            </a:r>
            <a:r>
              <a:rPr lang="en-US" sz="4000" u="sng">
                <a:latin typeface="Arial" panose="020B0604020202020204" pitchFamily="34" charset="0"/>
              </a:rPr>
              <a:t>Phần 2</a:t>
            </a:r>
            <a:r>
              <a:rPr lang="en-US" sz="4000">
                <a:latin typeface="Arial" panose="020B0604020202020204" pitchFamily="34" charset="0"/>
              </a:rPr>
              <a:t> : Quy trình thực hiện.</a:t>
            </a:r>
            <a:endParaRPr lang="en-US" sz="4000">
              <a:latin typeface="Arial" panose="020B0604020202020204" pitchFamily="34" charset="0"/>
            </a:endParaRPr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1524000" y="3505200"/>
            <a:ext cx="54102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panose="020B0604020202020204" pitchFamily="34" charset="0"/>
              </a:rPr>
              <a:t>            </a:t>
            </a: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524000" y="3962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1524000" y="4876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7086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7086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 rot="-5400000">
            <a:off x="6905625" y="3319463"/>
            <a:ext cx="1063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</a:rPr>
              <a:t>1cm</a:t>
            </a:r>
            <a:endParaRPr 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 rot="-5400000">
            <a:off x="6905625" y="4081463"/>
            <a:ext cx="1063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</a:rPr>
              <a:t>2cm</a:t>
            </a:r>
            <a:endParaRPr 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2057400" y="3657600"/>
            <a:ext cx="28956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</a:rPr>
              <a:t>                    Đường thứ nhất</a:t>
            </a:r>
            <a:endParaRPr 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2286000" y="4495800"/>
            <a:ext cx="34290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</a:rPr>
              <a:t>                Đường thứ hai</a:t>
            </a:r>
            <a:endParaRPr 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animBg="1"/>
      <p:bldP spid="304140" grpId="0" animBg="1"/>
      <p:bldP spid="304141" grpId="0" animBg="1"/>
      <p:bldP spid="304142" grpId="0" animBg="1"/>
      <p:bldP spid="304143" grpId="0" animBg="1"/>
      <p:bldP spid="304144" grpId="0"/>
      <p:bldP spid="304145" grpId="0"/>
      <p:bldP spid="304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Oval 4"/>
          <p:cNvSpPr>
            <a:spLocks noChangeArrowheads="1"/>
          </p:cNvSpPr>
          <p:nvPr/>
        </p:nvSpPr>
        <p:spPr bwMode="auto">
          <a:xfrm>
            <a:off x="76200" y="6096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609600" y="528320"/>
            <a:ext cx="8534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Dựa vào hình 2, em hãy nêu cách gấp mép vải lần hai.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3657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</a:rPr>
              <a:t>a. Gấp mép vải lần một.</a:t>
            </a:r>
            <a:endParaRPr 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72000" y="5181600"/>
            <a:ext cx="38100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3886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</a:rPr>
              <a:t>b. Gấp mép vải lần hai.</a:t>
            </a:r>
            <a:endParaRPr 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676400" y="4572000"/>
            <a:ext cx="5562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            Hình 2 : Gấp mép vải.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97656" name="Picture 24" descr="IMG0415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" y="12192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57" name="Picture 25" descr="IMG04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203325"/>
            <a:ext cx="40767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59" name="Line 27"/>
          <p:cNvSpPr>
            <a:spLocks noChangeShapeType="1"/>
          </p:cNvSpPr>
          <p:nvPr/>
        </p:nvSpPr>
        <p:spPr bwMode="auto">
          <a:xfrm>
            <a:off x="609600" y="2209800"/>
            <a:ext cx="3276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1" name="Line 29"/>
          <p:cNvSpPr>
            <a:spLocks noChangeShapeType="1"/>
          </p:cNvSpPr>
          <p:nvPr/>
        </p:nvSpPr>
        <p:spPr bwMode="auto">
          <a:xfrm flipH="1">
            <a:off x="533400" y="17526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533400" y="3429000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6" name="Line 34"/>
          <p:cNvSpPr>
            <a:spLocks noChangeShapeType="1"/>
          </p:cNvSpPr>
          <p:nvPr/>
        </p:nvSpPr>
        <p:spPr bwMode="auto">
          <a:xfrm>
            <a:off x="3886200" y="18288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7" name="Line 35"/>
          <p:cNvSpPr>
            <a:spLocks noChangeShapeType="1"/>
          </p:cNvSpPr>
          <p:nvPr/>
        </p:nvSpPr>
        <p:spPr bwMode="auto">
          <a:xfrm flipH="1">
            <a:off x="5181600" y="20574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8" name="Line 36"/>
          <p:cNvSpPr>
            <a:spLocks noChangeShapeType="1"/>
          </p:cNvSpPr>
          <p:nvPr/>
        </p:nvSpPr>
        <p:spPr bwMode="auto">
          <a:xfrm>
            <a:off x="5181600" y="3062288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69" name="Line 37"/>
          <p:cNvSpPr>
            <a:spLocks noChangeShapeType="1"/>
          </p:cNvSpPr>
          <p:nvPr/>
        </p:nvSpPr>
        <p:spPr bwMode="auto">
          <a:xfrm>
            <a:off x="7924800" y="20716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97675" name="Rectangle 43"/>
          <p:cNvSpPr>
            <a:spLocks noChangeArrowheads="1"/>
          </p:cNvSpPr>
          <p:nvPr/>
        </p:nvSpPr>
        <p:spPr bwMode="auto">
          <a:xfrm>
            <a:off x="304800" y="5334000"/>
            <a:ext cx="8610600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</a:rPr>
              <a:t>Gấp mếp vải lần một : Gấp theo đường dấu thứ nhất. Miết kĩ đường gấp (H.2a).</a:t>
            </a:r>
            <a:endParaRPr lang="en-US" sz="20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sz="2000">
                <a:solidFill>
                  <a:srgbClr val="0000FF"/>
                </a:solidFill>
                <a:latin typeface="Arial" panose="020B0604020202020204" pitchFamily="34" charset="0"/>
              </a:rPr>
              <a:t>. Gấp mép vải lần hai. Gấp theo đường dấu thứ hai.</a:t>
            </a:r>
            <a:endParaRPr 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bldLvl="0" animBg="1"/>
      <p:bldP spid="197637" grpId="0"/>
      <p:bldP spid="197638" grpId="0"/>
      <p:bldP spid="197640" grpId="0"/>
      <p:bldP spid="197641" grpId="0"/>
      <p:bldP spid="197659" grpId="0" animBg="1"/>
      <p:bldP spid="197661" grpId="0" animBg="1"/>
      <p:bldP spid="197662" grpId="0" animBg="1"/>
      <p:bldP spid="197666" grpId="0" animBg="1"/>
      <p:bldP spid="197667" grpId="0" animBg="1"/>
      <p:bldP spid="197668" grpId="0" animBg="1"/>
      <p:bldP spid="1976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04800" y="0"/>
            <a:ext cx="8610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2. Khâu lược đường gấp mép vải.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0" y="4572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382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</a:rPr>
              <a:t>Quan sát hình 3, em hãy nêu cách khâu đường gấp mép vải.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029200" y="5715000"/>
            <a:ext cx="36576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0" y="4784725"/>
            <a:ext cx="44958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</a:rPr>
              <a:t>Hình 3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: Khâu lược đường gấp mép vải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648200" y="4784725"/>
            <a:ext cx="4267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</a:rPr>
              <a:t>Hình 4</a:t>
            </a: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 : Khâu viền đường gấp mép vải bằng mũi khâu đột.</a:t>
            </a:r>
            <a:endParaRPr 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0717" name="Picture 13" descr="IMG0411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371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8" name="Picture 14" descr="IMG04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16"/>
          <p:cNvSpPr>
            <a:spLocks noChangeShapeType="1"/>
          </p:cNvSpPr>
          <p:nvPr/>
        </p:nvSpPr>
        <p:spPr bwMode="auto">
          <a:xfrm flipV="1">
            <a:off x="3810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8382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25146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>
            <a:off x="16764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2766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22"/>
          <p:cNvSpPr txBox="1">
            <a:spLocks noChangeArrowheads="1"/>
          </p:cNvSpPr>
          <p:nvPr/>
        </p:nvSpPr>
        <p:spPr bwMode="auto">
          <a:xfrm rot="10504373">
            <a:off x="3911600" y="2527300"/>
            <a:ext cx="5492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 rot="-5548088">
            <a:off x="3346450" y="2168525"/>
            <a:ext cx="10795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    15</a:t>
            </a:r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m  </a:t>
            </a:r>
            <a:endParaRPr 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0728" name="Text Box 24"/>
          <p:cNvSpPr txBox="1">
            <a:spLocks noChangeArrowheads="1"/>
          </p:cNvSpPr>
          <p:nvPr/>
        </p:nvSpPr>
        <p:spPr bwMode="auto">
          <a:xfrm rot="-5548088">
            <a:off x="7232651" y="2078037"/>
            <a:ext cx="10795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" panose="020B0604020202020204" pitchFamily="34" charset="0"/>
              </a:rPr>
              <a:t>  17mm  </a:t>
            </a:r>
            <a:endParaRPr lang="en-US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>
            <a:off x="5257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59436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>
            <a:off x="65532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32" name="Line 28"/>
          <p:cNvSpPr>
            <a:spLocks noChangeShapeType="1"/>
          </p:cNvSpPr>
          <p:nvPr/>
        </p:nvSpPr>
        <p:spPr bwMode="auto">
          <a:xfrm>
            <a:off x="72390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0"/>
          <p:cNvSpPr>
            <a:spLocks noChangeShapeType="1"/>
          </p:cNvSpPr>
          <p:nvPr/>
        </p:nvSpPr>
        <p:spPr bwMode="auto">
          <a:xfrm>
            <a:off x="76200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>
            <a:off x="6858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85800" y="3429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>
            <a:off x="37338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9" grpId="0" animBg="1"/>
      <p:bldP spid="200710" grpId="0"/>
      <p:bldP spid="200713" grpId="0"/>
      <p:bldP spid="200714" grpId="0"/>
      <p:bldP spid="200721" grpId="0" animBg="1"/>
      <p:bldP spid="200722" grpId="0" animBg="1"/>
      <p:bldP spid="200723" grpId="0" animBg="1"/>
      <p:bldP spid="200724" grpId="0" animBg="1"/>
      <p:bldP spid="200727" grpId="0"/>
      <p:bldP spid="200728" grpId="0"/>
      <p:bldP spid="200729" grpId="0" animBg="1"/>
      <p:bldP spid="200730" grpId="0" animBg="1"/>
      <p:bldP spid="200731" grpId="0" animBg="1"/>
      <p:bldP spid="200732" grpId="0" animBg="1"/>
      <p:bldP spid="200738" grpId="0" animBg="1"/>
      <p:bldP spid="200739" grpId="0" animBg="1"/>
      <p:bldP spid="2007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52939" y="1079482"/>
            <a:ext cx="7374835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-33559" y="2393531"/>
            <a:ext cx="9144000" cy="13644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KĨ THUẬT</a:t>
            </a:r>
            <a:endParaRPr lang="en-US" sz="4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575435" y="3810000"/>
            <a:ext cx="6530340" cy="8356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 </a:t>
            </a:r>
            <a:endParaRPr lang="en-US" sz="3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1578" y="2066263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/>
          <p:nvPr/>
        </p:nvSpPr>
        <p:spPr>
          <a:xfrm>
            <a:off x="1400929" y="4771847"/>
            <a:ext cx="6510131" cy="8357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6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3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31094" cy="1112996"/>
          </a:xfr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30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</a:rPr>
              <a:t>3. Khâu viền đường gấp mép vải bằng mũi khâu đột.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616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-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Lật mặt vải có đường gấp mép ra phía sau.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- Vạch một đường dấu ở mặt phải của vải, cách mép gấp phía trên 17 mm.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 Khâu các mũi khâu đột thưa theo đường vạch dấu (H 4)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 Lật vải và nút chỉ cuối đường khâu.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 Rút bỏ sợi chỉ khâu lược.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/>
          </p:nvPr>
        </p:nvGraphicFramePr>
        <p:xfrm>
          <a:off x="7543800" y="5443538"/>
          <a:ext cx="16002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lip" r:id="rId1" imgW="31689675" imgH="27974925" progId="MS_ClipArt_Gallery.2">
                  <p:embed/>
                </p:oleObj>
              </mc:Choice>
              <mc:Fallback>
                <p:oleObj name="Clip" r:id="rId1" imgW="31689675" imgH="27974925" progId="MS_ClipArt_Gallery.2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43800" y="5443538"/>
                        <a:ext cx="1600200" cy="14144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627" name="AutoShape 3"/>
          <p:cNvSpPr>
            <a:spLocks noChangeArrowheads="1"/>
          </p:cNvSpPr>
          <p:nvPr/>
        </p:nvSpPr>
        <p:spPr bwMode="auto">
          <a:xfrm>
            <a:off x="152400" y="1524000"/>
            <a:ext cx="8991600" cy="4267200"/>
          </a:xfrm>
          <a:prstGeom prst="wedgeRoundRectCallout">
            <a:avLst>
              <a:gd name="adj1" fmla="val 33245"/>
              <a:gd name="adj2" fmla="val 36681"/>
              <a:gd name="adj3" fmla="val 16667"/>
            </a:avLst>
          </a:prstGeom>
          <a:solidFill>
            <a:srgbClr val="FFFF00"/>
          </a:solidFill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1. Khâu viền đường gấp mép vải được thực hiện theo 3 bước.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- Gấp mép vải theo đường dấu.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Khâu lược đường gấp mép vải.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Khâu viền đường gấp mép vải bằng mũi khâu đột.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2. Miết kĩ các đường gấp mép trước khi khâu. Đường gấp mép ở mặt trái của vải. Khâu viền đường gấp mép ở mặt phải của vải</a:t>
            </a:r>
            <a:r>
              <a:rPr lang="en-US" sz="24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sz="4000" b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sz="40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524000" y="0"/>
            <a:ext cx="57150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rgbClr val="FF3300"/>
                </a:solidFill>
                <a:latin typeface="Arial" panose="020B0604020202020204" pitchFamily="34" charset="0"/>
              </a:rPr>
              <a:t>    Ghi nhớ</a:t>
            </a:r>
            <a:endParaRPr lang="en-US" sz="8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234113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Học sinh thực hành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WordArt 4"/>
          <p:cNvSpPr>
            <a:spLocks noChangeArrowheads="1" noChangeShapeType="1" noTextEdit="1"/>
          </p:cNvSpPr>
          <p:nvPr/>
        </p:nvSpPr>
        <p:spPr bwMode="auto">
          <a:xfrm>
            <a:off x="533400" y="-22860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33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Trưng bày sản phẩm</a:t>
            </a:r>
            <a:endParaRPr lang="en-US" sz="3200" kern="10">
              <a:ln w="12700">
                <a:solidFill>
                  <a:srgbClr val="FF3300"/>
                </a:solidFill>
                <a:round/>
              </a:ln>
              <a:solidFill>
                <a:schemeClr val="bg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0" y="152400"/>
          <a:ext cx="29718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Clip" r:id="rId1" imgW="24279225" imgH="20116800" progId="MS_ClipArt_Gallery.2">
                  <p:embed/>
                </p:oleObj>
              </mc:Choice>
              <mc:Fallback>
                <p:oleObj name="Clip" r:id="rId1" imgW="24279225" imgH="20116800" progId="MS_ClipArt_Gallery.2">
                  <p:embed/>
                  <p:pic>
                    <p:nvPicPr>
                      <p:cNvPr id="0" name="Object 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152400"/>
                        <a:ext cx="2971800" cy="2462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1066800" y="3200400"/>
            <a:ext cx="7696200" cy="2819400"/>
          </a:xfrm>
          <a:prstGeom prst="wedgeRoundRectCallout">
            <a:avLst>
              <a:gd name="adj1" fmla="val -38139"/>
              <a:gd name="adj2" fmla="val -100227"/>
              <a:gd name="adj3" fmla="val 16667"/>
            </a:avLst>
          </a:prstGeom>
          <a:solidFill>
            <a:srgbClr val="0000FF"/>
          </a:solidFill>
          <a:ln w="9525">
            <a:noFill/>
            <a:miter lim="800000"/>
          </a:ln>
        </p:spPr>
        <p:txBody>
          <a:bodyPr/>
          <a:lstStyle/>
          <a:p>
            <a:pPr indent="509905" algn="just" eaLnBrk="1" hangingPunct="1"/>
            <a:r>
              <a:rPr lang="en-US" sz="3200">
                <a:solidFill>
                  <a:srgbClr val="CCFFCC"/>
                </a:solidFill>
                <a:latin typeface="Arial" panose="020B0604020202020204" pitchFamily="34" charset="0"/>
              </a:rPr>
              <a:t>Khâu viền được đường gấp mép vải bằng mũi khâu đột thưa. Các mũi khâu tương đối đều nhau. Đường khâu có thể bị dúm.</a:t>
            </a:r>
            <a:endParaRPr lang="en-US" sz="3200">
              <a:solidFill>
                <a:srgbClr val="CCFFCC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8" name="Title 1"/>
          <p:cNvSpPr txBox="1"/>
          <p:nvPr/>
        </p:nvSpPr>
        <p:spPr>
          <a:xfrm>
            <a:off x="1182373" y="2804617"/>
            <a:ext cx="7116801" cy="25848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3914" y="1217148"/>
            <a:ext cx="6548350" cy="9911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68" y="2918432"/>
            <a:ext cx="2876318" cy="1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" y="2974285"/>
            <a:ext cx="2960310" cy="213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966567"/>
            <a:ext cx="2633846" cy="184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4950912"/>
            <a:ext cx="2389584" cy="460375"/>
            <a:chOff x="1624013" y="5029200"/>
            <a:chExt cx="3578965" cy="613833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1058" y="4931862"/>
            <a:ext cx="1706165" cy="460375"/>
            <a:chOff x="1624013" y="5029200"/>
            <a:chExt cx="2555384" cy="613833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201881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1642" y="4950912"/>
            <a:ext cx="2466974" cy="460375"/>
            <a:chOff x="1624013" y="5029200"/>
            <a:chExt cx="3694874" cy="613833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158300" cy="613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29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en-US" altLang="en-US" sz="1500"/>
            </a:p>
          </p:txBody>
        </p:sp>
      </p:grpSp>
      <p:pic>
        <p:nvPicPr>
          <p:cNvPr id="26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2" y="1005626"/>
            <a:ext cx="870659" cy="8706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9" y="857250"/>
            <a:ext cx="9210788" cy="5143500"/>
          </a:xfrm>
        </p:spPr>
      </p:pic>
      <p:sp>
        <p:nvSpPr>
          <p:cNvPr id="7" name="Title 1"/>
          <p:cNvSpPr txBox="1"/>
          <p:nvPr/>
        </p:nvSpPr>
        <p:spPr>
          <a:xfrm>
            <a:off x="1220829" y="2561239"/>
            <a:ext cx="6702341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0" y="4354106"/>
            <a:ext cx="9144000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2625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262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685800" y="1079482"/>
            <a:ext cx="8124092" cy="10002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26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  <a:endParaRPr lang="en-US"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9742" y="2061098"/>
            <a:ext cx="3936206" cy="1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/>
          <p:nvPr/>
        </p:nvSpPr>
        <p:spPr>
          <a:xfrm>
            <a:off x="2152357" y="3748092"/>
            <a:ext cx="5296487" cy="4493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Đồng Thị Thanh Thuỷ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" y="923925"/>
            <a:ext cx="1105376" cy="11129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KIỂM TRA BÀI CŨ</a:t>
            </a:r>
            <a:endParaRPr lang="en-US" sz="3600" kern="10">
              <a:ln w="12700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62000" y="1600200"/>
            <a:ext cx="69342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? Tiết</a:t>
            </a:r>
            <a:r>
              <a:rPr lang="en-US" sz="4000">
                <a:latin typeface="Arial" panose="020B0604020202020204" pitchFamily="34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 trước các em học bài gì ?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9600" y="2286000"/>
            <a:ext cx="75438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</a:rPr>
              <a:t>? Em hãy nêu các bước thực hiện ?</a:t>
            </a:r>
            <a:endParaRPr lang="en-US" sz="4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429000" y="2819400"/>
            <a:ext cx="1905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Arial" panose="020B0604020202020204" pitchFamily="34" charset="0"/>
              </a:rPr>
              <a:t>Trả lời</a:t>
            </a:r>
            <a:endParaRPr lang="en-US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1219200" y="3810000"/>
            <a:ext cx="70866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00FF00"/>
                </a:solidFill>
                <a:latin typeface="Arial" panose="020B0604020202020204" pitchFamily="34" charset="0"/>
              </a:rPr>
              <a:t>Khâu đột thưa</a:t>
            </a:r>
            <a:endParaRPr lang="en-US" sz="480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6" grpId="0" animBg="1"/>
      <p:bldP spid="4111" grpId="0" animBg="1"/>
      <p:bldP spid="4112" grpId="0" animBg="1"/>
      <p:bldP spid="4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28600" y="1905000"/>
            <a:ext cx="7924800" cy="3200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sz="1600" b="0">
              <a:solidFill>
                <a:srgbClr val="3399FF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2192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541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464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312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36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60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617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3886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87" name="Oval 11"/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89" name="Oval 13"/>
          <p:cNvSpPr>
            <a:spLocks noChangeArrowheads="1"/>
          </p:cNvSpPr>
          <p:nvPr/>
        </p:nvSpPr>
        <p:spPr bwMode="auto">
          <a:xfrm>
            <a:off x="3810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0" name="Oval 14"/>
          <p:cNvSpPr>
            <a:spLocks noChangeArrowheads="1"/>
          </p:cNvSpPr>
          <p:nvPr/>
        </p:nvSpPr>
        <p:spPr bwMode="auto">
          <a:xfrm>
            <a:off x="4572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1" name="Oval 15"/>
          <p:cNvSpPr>
            <a:spLocks noChangeArrowheads="1"/>
          </p:cNvSpPr>
          <p:nvPr/>
        </p:nvSpPr>
        <p:spPr bwMode="auto">
          <a:xfrm>
            <a:off x="533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609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693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83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7696200" y="3124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7" name="Oval 21"/>
          <p:cNvSpPr>
            <a:spLocks noChangeArrowheads="1"/>
          </p:cNvSpPr>
          <p:nvPr/>
        </p:nvSpPr>
        <p:spPr bwMode="auto">
          <a:xfrm>
            <a:off x="74676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8" name="Oval 22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228600" y="3124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800" name="Oval 24"/>
          <p:cNvSpPr>
            <a:spLocks noChangeArrowheads="1"/>
          </p:cNvSpPr>
          <p:nvPr/>
        </p:nvSpPr>
        <p:spPr bwMode="auto">
          <a:xfrm>
            <a:off x="762000" y="3052763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7391400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1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66294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2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58674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3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5181600" y="3352800"/>
            <a:ext cx="4572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4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4495800" y="3352800"/>
            <a:ext cx="381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5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3657600" y="3352800"/>
            <a:ext cx="4572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6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2895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7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>
            <a:off x="2133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8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1371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9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>
            <a:off x="609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panose="020B0604020202020204" pitchFamily="34" charset="0"/>
              </a:rPr>
              <a:t>10</a:t>
            </a:r>
            <a:endParaRPr lang="en-US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8153400" y="16764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8077200" y="31242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03813" name="Line 37"/>
          <p:cNvSpPr>
            <a:spLocks noChangeShapeType="1"/>
          </p:cNvSpPr>
          <p:nvPr/>
        </p:nvSpPr>
        <p:spPr bwMode="auto">
          <a:xfrm>
            <a:off x="8229600" y="1676400"/>
            <a:ext cx="0" cy="1447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 rot="-5548088">
            <a:off x="8001000" y="2168525"/>
            <a:ext cx="10795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</a:rPr>
              <a:t>2 Cm</a:t>
            </a:r>
            <a:endParaRPr 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3815" name="AutoShape 39"/>
          <p:cNvSpPr/>
          <p:nvPr/>
        </p:nvSpPr>
        <p:spPr bwMode="auto">
          <a:xfrm rot="-5400000">
            <a:off x="7581900" y="2552700"/>
            <a:ext cx="457200" cy="533400"/>
          </a:xfrm>
          <a:prstGeom prst="rightBrace">
            <a:avLst>
              <a:gd name="adj1" fmla="val 9722"/>
              <a:gd name="adj2" fmla="val 50000"/>
            </a:avLst>
          </a:prstGeom>
          <a:noFill/>
          <a:ln w="38100">
            <a:solidFill>
              <a:srgbClr val="FFFF00"/>
            </a:solidFill>
            <a:round/>
          </a:ln>
        </p:spPr>
        <p:txBody>
          <a:bodyPr vert="eaVert" wrap="none" anchor="ctr"/>
          <a:lstStyle/>
          <a:p>
            <a:pPr algn="ctr"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816" name="AutoShape 40"/>
          <p:cNvSpPr>
            <a:spLocks noChangeArrowheads="1"/>
          </p:cNvSpPr>
          <p:nvPr/>
        </p:nvSpPr>
        <p:spPr bwMode="auto">
          <a:xfrm>
            <a:off x="7467600" y="2438400"/>
            <a:ext cx="685800" cy="762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817" name="Rectangle 41"/>
          <p:cNvSpPr>
            <a:spLocks noChangeArrowheads="1"/>
          </p:cNvSpPr>
          <p:nvPr/>
        </p:nvSpPr>
        <p:spPr bwMode="auto">
          <a:xfrm>
            <a:off x="7239000" y="1981200"/>
            <a:ext cx="8382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  <a:latin typeface="Arial" panose="020B0604020202020204" pitchFamily="34" charset="0"/>
              </a:rPr>
              <a:t>5 mm</a:t>
            </a:r>
            <a:endParaRPr lang="en-US" sz="1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3818" name="Oval 42"/>
          <p:cNvSpPr>
            <a:spLocks noChangeArrowheads="1"/>
          </p:cNvSpPr>
          <p:nvPr/>
        </p:nvSpPr>
        <p:spPr bwMode="auto">
          <a:xfrm>
            <a:off x="2057400" y="5562600"/>
            <a:ext cx="5715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</a:rPr>
              <a:t>Vạch dấu đường khâu</a:t>
            </a:r>
            <a:endParaRPr lang="en-US" sz="3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63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78486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203823" name="Rectangle 47"/>
          <p:cNvSpPr>
            <a:spLocks noChangeArrowheads="1"/>
          </p:cNvSpPr>
          <p:nvPr/>
        </p:nvSpPr>
        <p:spPr bwMode="auto">
          <a:xfrm>
            <a:off x="228600" y="304800"/>
            <a:ext cx="84582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1. Vạch dấu đường thẳng cách mép vải 2 cm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/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 2. Chấm các điểm cách đều nhau 5 mm trên đường dấu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 animBg="1"/>
      <p:bldP spid="203786" grpId="0" animBg="1"/>
      <p:bldP spid="203787" grpId="0" animBg="1"/>
      <p:bldP spid="203788" grpId="0" animBg="1"/>
      <p:bldP spid="203789" grpId="0" animBg="1"/>
      <p:bldP spid="203790" grpId="0" animBg="1"/>
      <p:bldP spid="203791" grpId="0" animBg="1"/>
      <p:bldP spid="203792" grpId="0" animBg="1"/>
      <p:bldP spid="203793" grpId="0" animBg="1"/>
      <p:bldP spid="203794" grpId="0" animBg="1"/>
      <p:bldP spid="203795" grpId="0" animBg="1"/>
      <p:bldP spid="203796" grpId="0" animBg="1"/>
      <p:bldP spid="203797" grpId="0" animBg="1"/>
      <p:bldP spid="203798" grpId="0" animBg="1"/>
      <p:bldP spid="203799" grpId="0" animBg="1"/>
      <p:bldP spid="203800" grpId="0" animBg="1"/>
      <p:bldP spid="203801" grpId="0"/>
      <p:bldP spid="203802" grpId="0"/>
      <p:bldP spid="203803" grpId="0"/>
      <p:bldP spid="203804" grpId="0"/>
      <p:bldP spid="203805" grpId="0"/>
      <p:bldP spid="203806" grpId="0"/>
      <p:bldP spid="203807" grpId="0"/>
      <p:bldP spid="203808" grpId="0"/>
      <p:bldP spid="203809" grpId="0"/>
      <p:bldP spid="203810" grpId="0"/>
      <p:bldP spid="203811" grpId="0" animBg="1"/>
      <p:bldP spid="203813" grpId="0" animBg="1"/>
      <p:bldP spid="203814" grpId="0"/>
      <p:bldP spid="203815" grpId="0" animBg="1"/>
      <p:bldP spid="203816" grpId="0" animBg="1"/>
      <p:bldP spid="203817" grpId="0" animBg="1"/>
      <p:bldP spid="203818" grpId="0" animBg="1"/>
      <p:bldP spid="2038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50850" y="914400"/>
            <a:ext cx="7854950" cy="2590800"/>
            <a:chOff x="0" y="1008"/>
            <a:chExt cx="5668" cy="2016"/>
          </a:xfrm>
        </p:grpSpPr>
        <p:sp>
          <p:nvSpPr>
            <p:cNvPr id="61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668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8" name="Text Box 4"/>
            <p:cNvSpPr txBox="1">
              <a:spLocks noChangeArrowheads="1"/>
            </p:cNvSpPr>
            <p:nvPr/>
          </p:nvSpPr>
          <p:spPr bwMode="auto">
            <a:xfrm>
              <a:off x="3611" y="2112"/>
              <a:ext cx="352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9" name="Text Box 5"/>
            <p:cNvSpPr txBox="1">
              <a:spLocks noChangeArrowheads="1"/>
            </p:cNvSpPr>
            <p:nvPr/>
          </p:nvSpPr>
          <p:spPr bwMode="auto">
            <a:xfrm>
              <a:off x="4063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90" name="Line 6"/>
            <p:cNvSpPr>
              <a:spLocks noChangeShapeType="1"/>
            </p:cNvSpPr>
            <p:nvPr/>
          </p:nvSpPr>
          <p:spPr bwMode="auto">
            <a:xfrm>
              <a:off x="1003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7"/>
            <p:cNvSpPr>
              <a:spLocks noChangeShapeType="1"/>
            </p:cNvSpPr>
            <p:nvPr/>
          </p:nvSpPr>
          <p:spPr bwMode="auto">
            <a:xfrm>
              <a:off x="376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8"/>
            <p:cNvSpPr>
              <a:spLocks noChangeShapeType="1"/>
            </p:cNvSpPr>
            <p:nvPr/>
          </p:nvSpPr>
          <p:spPr bwMode="auto">
            <a:xfrm>
              <a:off x="3260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9"/>
            <p:cNvSpPr>
              <a:spLocks noChangeShapeType="1"/>
            </p:cNvSpPr>
            <p:nvPr/>
          </p:nvSpPr>
          <p:spPr bwMode="auto">
            <a:xfrm>
              <a:off x="2257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10"/>
            <p:cNvSpPr>
              <a:spLocks noChangeShapeType="1"/>
            </p:cNvSpPr>
            <p:nvPr/>
          </p:nvSpPr>
          <p:spPr bwMode="auto">
            <a:xfrm>
              <a:off x="1756" y="1968"/>
              <a:ext cx="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11"/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12"/>
            <p:cNvSpPr>
              <a:spLocks noChangeShapeType="1"/>
            </p:cNvSpPr>
            <p:nvPr/>
          </p:nvSpPr>
          <p:spPr bwMode="auto">
            <a:xfrm>
              <a:off x="2759" y="1968"/>
              <a:ext cx="50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Oval 13"/>
            <p:cNvSpPr>
              <a:spLocks noChangeArrowheads="1"/>
            </p:cNvSpPr>
            <p:nvPr/>
          </p:nvSpPr>
          <p:spPr bwMode="auto">
            <a:xfrm>
              <a:off x="1505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98" name="Oval 14"/>
            <p:cNvSpPr>
              <a:spLocks noChangeArrowheads="1"/>
            </p:cNvSpPr>
            <p:nvPr/>
          </p:nvSpPr>
          <p:spPr bwMode="auto">
            <a:xfrm>
              <a:off x="1956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99" name="Oval 15"/>
            <p:cNvSpPr>
              <a:spLocks noChangeArrowheads="1"/>
            </p:cNvSpPr>
            <p:nvPr/>
          </p:nvSpPr>
          <p:spPr bwMode="auto">
            <a:xfrm>
              <a:off x="2408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00" name="Oval 16"/>
            <p:cNvSpPr>
              <a:spLocks noChangeArrowheads="1"/>
            </p:cNvSpPr>
            <p:nvPr/>
          </p:nvSpPr>
          <p:spPr bwMode="auto">
            <a:xfrm>
              <a:off x="3311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01" name="Oval 17"/>
            <p:cNvSpPr>
              <a:spLocks noChangeArrowheads="1"/>
            </p:cNvSpPr>
            <p:nvPr/>
          </p:nvSpPr>
          <p:spPr bwMode="auto">
            <a:xfrm>
              <a:off x="376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02" name="Oval 18"/>
            <p:cNvSpPr>
              <a:spLocks noChangeArrowheads="1"/>
            </p:cNvSpPr>
            <p:nvPr/>
          </p:nvSpPr>
          <p:spPr bwMode="auto">
            <a:xfrm>
              <a:off x="2859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03" name="Line 19"/>
            <p:cNvSpPr>
              <a:spLocks noChangeShapeType="1"/>
            </p:cNvSpPr>
            <p:nvPr/>
          </p:nvSpPr>
          <p:spPr bwMode="auto">
            <a:xfrm>
              <a:off x="75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Oval 20"/>
            <p:cNvSpPr>
              <a:spLocks noChangeArrowheads="1"/>
            </p:cNvSpPr>
            <p:nvPr/>
          </p:nvSpPr>
          <p:spPr bwMode="auto">
            <a:xfrm>
              <a:off x="105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05" name="Text Box 21"/>
            <p:cNvSpPr txBox="1">
              <a:spLocks noChangeArrowheads="1"/>
            </p:cNvSpPr>
            <p:nvPr/>
          </p:nvSpPr>
          <p:spPr bwMode="auto">
            <a:xfrm>
              <a:off x="3210" y="2112"/>
              <a:ext cx="30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06" name="Text Box 22"/>
            <p:cNvSpPr txBox="1">
              <a:spLocks noChangeArrowheads="1"/>
            </p:cNvSpPr>
            <p:nvPr/>
          </p:nvSpPr>
          <p:spPr bwMode="auto">
            <a:xfrm>
              <a:off x="2809" y="2112"/>
              <a:ext cx="25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07" name="Text Box 23"/>
            <p:cNvSpPr txBox="1">
              <a:spLocks noChangeArrowheads="1"/>
            </p:cNvSpPr>
            <p:nvPr/>
          </p:nvSpPr>
          <p:spPr bwMode="auto">
            <a:xfrm>
              <a:off x="2307" y="2112"/>
              <a:ext cx="30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08" name="Text Box 24"/>
            <p:cNvSpPr txBox="1">
              <a:spLocks noChangeArrowheads="1"/>
            </p:cNvSpPr>
            <p:nvPr/>
          </p:nvSpPr>
          <p:spPr bwMode="auto">
            <a:xfrm>
              <a:off x="1806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09" name="Text Box 25"/>
            <p:cNvSpPr txBox="1">
              <a:spLocks noChangeArrowheads="1"/>
            </p:cNvSpPr>
            <p:nvPr/>
          </p:nvSpPr>
          <p:spPr bwMode="auto">
            <a:xfrm>
              <a:off x="1404" y="2112"/>
              <a:ext cx="353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10" name="Text Box 26"/>
            <p:cNvSpPr txBox="1">
              <a:spLocks noChangeArrowheads="1"/>
            </p:cNvSpPr>
            <p:nvPr/>
          </p:nvSpPr>
          <p:spPr bwMode="auto">
            <a:xfrm>
              <a:off x="953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11" name="Text Box 27"/>
            <p:cNvSpPr txBox="1">
              <a:spLocks noChangeArrowheads="1"/>
            </p:cNvSpPr>
            <p:nvPr/>
          </p:nvSpPr>
          <p:spPr bwMode="auto">
            <a:xfrm>
              <a:off x="552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12" name="Rectangle 28"/>
            <p:cNvSpPr>
              <a:spLocks noChangeArrowheads="1"/>
            </p:cNvSpPr>
            <p:nvPr/>
          </p:nvSpPr>
          <p:spPr bwMode="auto">
            <a:xfrm>
              <a:off x="4264" y="1968"/>
              <a:ext cx="1153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13" name="Text Box 29"/>
            <p:cNvSpPr txBox="1">
              <a:spLocks noChangeArrowheads="1"/>
            </p:cNvSpPr>
            <p:nvPr/>
          </p:nvSpPr>
          <p:spPr bwMode="auto">
            <a:xfrm>
              <a:off x="4565" y="2112"/>
              <a:ext cx="401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14" name="Line 30"/>
            <p:cNvSpPr>
              <a:spLocks noChangeShapeType="1"/>
            </p:cNvSpPr>
            <p:nvPr/>
          </p:nvSpPr>
          <p:spPr bwMode="auto">
            <a:xfrm>
              <a:off x="4665" y="1968"/>
              <a:ext cx="10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31"/>
            <p:cNvSpPr>
              <a:spLocks noChangeShapeType="1"/>
            </p:cNvSpPr>
            <p:nvPr/>
          </p:nvSpPr>
          <p:spPr bwMode="auto">
            <a:xfrm flipH="1">
              <a:off x="0" y="1968"/>
              <a:ext cx="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Oval 32"/>
            <p:cNvSpPr>
              <a:spLocks noChangeArrowheads="1"/>
            </p:cNvSpPr>
            <p:nvPr/>
          </p:nvSpPr>
          <p:spPr bwMode="auto">
            <a:xfrm>
              <a:off x="60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17" name="Line 33"/>
            <p:cNvSpPr>
              <a:spLocks noChangeShapeType="1"/>
            </p:cNvSpPr>
            <p:nvPr/>
          </p:nvSpPr>
          <p:spPr bwMode="auto">
            <a:xfrm flipH="1">
              <a:off x="4264" y="1968"/>
              <a:ext cx="40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Oval 34"/>
            <p:cNvSpPr>
              <a:spLocks noChangeArrowheads="1"/>
            </p:cNvSpPr>
            <p:nvPr/>
          </p:nvSpPr>
          <p:spPr bwMode="auto">
            <a:xfrm>
              <a:off x="421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19" name="Oval 35"/>
            <p:cNvSpPr>
              <a:spLocks noChangeArrowheads="1"/>
            </p:cNvSpPr>
            <p:nvPr/>
          </p:nvSpPr>
          <p:spPr bwMode="auto">
            <a:xfrm>
              <a:off x="4656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220" name="Line 36"/>
            <p:cNvSpPr>
              <a:spLocks noChangeShapeType="1"/>
            </p:cNvSpPr>
            <p:nvPr/>
          </p:nvSpPr>
          <p:spPr bwMode="auto">
            <a:xfrm flipH="1">
              <a:off x="4848" y="1392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2514600" y="228600"/>
            <a:ext cx="5257800" cy="646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panose="020B0604020202020204" pitchFamily="34" charset="0"/>
              </a:rPr>
              <a:t>Khâu từ phải sang trái.</a:t>
            </a:r>
            <a:endParaRPr lang="en-US" sz="36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 bwMode="auto">
          <a:xfrm>
            <a:off x="457200" y="3200400"/>
            <a:ext cx="8534400" cy="5105400"/>
            <a:chOff x="0" y="720"/>
            <a:chExt cx="5760" cy="3458"/>
          </a:xfrm>
        </p:grpSpPr>
        <p:sp>
          <p:nvSpPr>
            <p:cNvPr id="6149" name="Rectangle 39"/>
            <p:cNvSpPr>
              <a:spLocks noChangeArrowheads="1"/>
            </p:cNvSpPr>
            <p:nvPr/>
          </p:nvSpPr>
          <p:spPr bwMode="auto">
            <a:xfrm>
              <a:off x="0" y="1008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0" name="Text Box 40"/>
            <p:cNvSpPr txBox="1">
              <a:spLocks noChangeArrowheads="1"/>
            </p:cNvSpPr>
            <p:nvPr/>
          </p:nvSpPr>
          <p:spPr bwMode="auto">
            <a:xfrm>
              <a:off x="3549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1" name="Line 41"/>
            <p:cNvSpPr>
              <a:spLocks noChangeShapeType="1"/>
            </p:cNvSpPr>
            <p:nvPr/>
          </p:nvSpPr>
          <p:spPr bwMode="auto">
            <a:xfrm>
              <a:off x="99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42"/>
            <p:cNvSpPr>
              <a:spLocks noChangeShapeType="1"/>
            </p:cNvSpPr>
            <p:nvPr/>
          </p:nvSpPr>
          <p:spPr bwMode="auto">
            <a:xfrm>
              <a:off x="3205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43"/>
            <p:cNvSpPr>
              <a:spLocks noChangeShapeType="1"/>
            </p:cNvSpPr>
            <p:nvPr/>
          </p:nvSpPr>
          <p:spPr bwMode="auto">
            <a:xfrm>
              <a:off x="216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44"/>
            <p:cNvSpPr>
              <a:spLocks noChangeShapeType="1"/>
            </p:cNvSpPr>
            <p:nvPr/>
          </p:nvSpPr>
          <p:spPr bwMode="auto">
            <a:xfrm>
              <a:off x="1729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45"/>
            <p:cNvSpPr>
              <a:spLocks noChangeShapeType="1"/>
            </p:cNvSpPr>
            <p:nvPr/>
          </p:nvSpPr>
          <p:spPr bwMode="auto">
            <a:xfrm>
              <a:off x="1200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46"/>
            <p:cNvSpPr>
              <a:spLocks noChangeShapeType="1"/>
            </p:cNvSpPr>
            <p:nvPr/>
          </p:nvSpPr>
          <p:spPr bwMode="auto">
            <a:xfrm>
              <a:off x="2714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47"/>
            <p:cNvSpPr>
              <a:spLocks noChangeArrowheads="1"/>
            </p:cNvSpPr>
            <p:nvPr/>
          </p:nvSpPr>
          <p:spPr bwMode="auto">
            <a:xfrm>
              <a:off x="1485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58" name="Oval 48"/>
            <p:cNvSpPr>
              <a:spLocks noChangeArrowheads="1"/>
            </p:cNvSpPr>
            <p:nvPr/>
          </p:nvSpPr>
          <p:spPr bwMode="auto">
            <a:xfrm>
              <a:off x="1926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59" name="Oval 49"/>
            <p:cNvSpPr>
              <a:spLocks noChangeArrowheads="1"/>
            </p:cNvSpPr>
            <p:nvPr/>
          </p:nvSpPr>
          <p:spPr bwMode="auto">
            <a:xfrm>
              <a:off x="2369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60" name="Oval 50"/>
            <p:cNvSpPr>
              <a:spLocks noChangeArrowheads="1"/>
            </p:cNvSpPr>
            <p:nvPr/>
          </p:nvSpPr>
          <p:spPr bwMode="auto">
            <a:xfrm>
              <a:off x="3254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61" name="Oval 51"/>
            <p:cNvSpPr>
              <a:spLocks noChangeArrowheads="1"/>
            </p:cNvSpPr>
            <p:nvPr/>
          </p:nvSpPr>
          <p:spPr bwMode="auto">
            <a:xfrm>
              <a:off x="3697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62" name="Oval 52"/>
            <p:cNvSpPr>
              <a:spLocks noChangeArrowheads="1"/>
            </p:cNvSpPr>
            <p:nvPr/>
          </p:nvSpPr>
          <p:spPr bwMode="auto">
            <a:xfrm>
              <a:off x="281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63" name="Line 53"/>
            <p:cNvSpPr>
              <a:spLocks noChangeShapeType="1"/>
            </p:cNvSpPr>
            <p:nvPr/>
          </p:nvSpPr>
          <p:spPr bwMode="auto">
            <a:xfrm>
              <a:off x="720" y="1968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Oval 54"/>
            <p:cNvSpPr>
              <a:spLocks noChangeArrowheads="1"/>
            </p:cNvSpPr>
            <p:nvPr/>
          </p:nvSpPr>
          <p:spPr bwMode="auto">
            <a:xfrm>
              <a:off x="104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65" name="Text Box 55"/>
            <p:cNvSpPr txBox="1">
              <a:spLocks noChangeArrowheads="1"/>
            </p:cNvSpPr>
            <p:nvPr/>
          </p:nvSpPr>
          <p:spPr bwMode="auto">
            <a:xfrm>
              <a:off x="3157" y="2112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6" name="Text Box 56"/>
            <p:cNvSpPr txBox="1">
              <a:spLocks noChangeArrowheads="1"/>
            </p:cNvSpPr>
            <p:nvPr/>
          </p:nvSpPr>
          <p:spPr bwMode="auto">
            <a:xfrm>
              <a:off x="2763" y="2112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7" name="Text Box 57"/>
            <p:cNvSpPr txBox="1">
              <a:spLocks noChangeArrowheads="1"/>
            </p:cNvSpPr>
            <p:nvPr/>
          </p:nvSpPr>
          <p:spPr bwMode="auto">
            <a:xfrm>
              <a:off x="2271" y="211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8" name="Text Box 58"/>
            <p:cNvSpPr txBox="1">
              <a:spLocks noChangeArrowheads="1"/>
            </p:cNvSpPr>
            <p:nvPr/>
          </p:nvSpPr>
          <p:spPr bwMode="auto">
            <a:xfrm>
              <a:off x="177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9" name="Text Box 59"/>
            <p:cNvSpPr txBox="1">
              <a:spLocks noChangeArrowheads="1"/>
            </p:cNvSpPr>
            <p:nvPr/>
          </p:nvSpPr>
          <p:spPr bwMode="auto">
            <a:xfrm>
              <a:off x="1385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Text Box 60"/>
            <p:cNvSpPr txBox="1">
              <a:spLocks noChangeArrowheads="1"/>
            </p:cNvSpPr>
            <p:nvPr/>
          </p:nvSpPr>
          <p:spPr bwMode="auto">
            <a:xfrm>
              <a:off x="942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1" name="Text Box 61"/>
            <p:cNvSpPr txBox="1">
              <a:spLocks noChangeArrowheads="1"/>
            </p:cNvSpPr>
            <p:nvPr/>
          </p:nvSpPr>
          <p:spPr bwMode="auto">
            <a:xfrm>
              <a:off x="54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172" name="Group 62"/>
            <p:cNvGrpSpPr/>
            <p:nvPr/>
          </p:nvGrpSpPr>
          <p:grpSpPr bwMode="auto">
            <a:xfrm rot="-6486149">
              <a:off x="3195" y="1295"/>
              <a:ext cx="1778" cy="627"/>
              <a:chOff x="2495" y="2329"/>
              <a:chExt cx="1778" cy="612"/>
            </a:xfrm>
          </p:grpSpPr>
          <p:sp>
            <p:nvSpPr>
              <p:cNvPr id="6185" name="AutoShape 63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6186" name="Oval 64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173" name="Rectangle 65"/>
            <p:cNvSpPr>
              <a:spLocks noChangeArrowheads="1"/>
            </p:cNvSpPr>
            <p:nvPr/>
          </p:nvSpPr>
          <p:spPr bwMode="auto">
            <a:xfrm>
              <a:off x="4081" y="1968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74" name="Text Box 66"/>
            <p:cNvSpPr txBox="1">
              <a:spLocks noChangeArrowheads="1"/>
            </p:cNvSpPr>
            <p:nvPr/>
          </p:nvSpPr>
          <p:spPr bwMode="auto">
            <a:xfrm>
              <a:off x="4480" y="2112"/>
              <a:ext cx="393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5" name="Line 67"/>
            <p:cNvSpPr>
              <a:spLocks noChangeShapeType="1"/>
            </p:cNvSpPr>
            <p:nvPr/>
          </p:nvSpPr>
          <p:spPr bwMode="auto">
            <a:xfrm>
              <a:off x="4623" y="1968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68"/>
            <p:cNvSpPr>
              <a:spLocks noChangeShapeType="1"/>
            </p:cNvSpPr>
            <p:nvPr/>
          </p:nvSpPr>
          <p:spPr bwMode="auto">
            <a:xfrm flipH="1">
              <a:off x="9" y="1968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Oval 69"/>
            <p:cNvSpPr>
              <a:spLocks noChangeArrowheads="1"/>
            </p:cNvSpPr>
            <p:nvPr/>
          </p:nvSpPr>
          <p:spPr bwMode="auto">
            <a:xfrm>
              <a:off x="598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78" name="Line 70"/>
            <p:cNvSpPr>
              <a:spLocks noChangeShapeType="1"/>
            </p:cNvSpPr>
            <p:nvPr/>
          </p:nvSpPr>
          <p:spPr bwMode="auto">
            <a:xfrm flipH="1">
              <a:off x="4189" y="1968"/>
              <a:ext cx="3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Oval 71"/>
            <p:cNvSpPr>
              <a:spLocks noChangeArrowheads="1"/>
            </p:cNvSpPr>
            <p:nvPr/>
          </p:nvSpPr>
          <p:spPr bwMode="auto">
            <a:xfrm>
              <a:off x="4141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80" name="Oval 72"/>
            <p:cNvSpPr>
              <a:spLocks noChangeArrowheads="1"/>
            </p:cNvSpPr>
            <p:nvPr/>
          </p:nvSpPr>
          <p:spPr bwMode="auto">
            <a:xfrm>
              <a:off x="4534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6181" name="Text Box 73"/>
            <p:cNvSpPr txBox="1">
              <a:spLocks noChangeArrowheads="1"/>
            </p:cNvSpPr>
            <p:nvPr/>
          </p:nvSpPr>
          <p:spPr bwMode="auto">
            <a:xfrm>
              <a:off x="4033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2" name="Freeform 74"/>
            <p:cNvSpPr/>
            <p:nvPr/>
          </p:nvSpPr>
          <p:spPr bwMode="auto">
            <a:xfrm>
              <a:off x="5262" y="3024"/>
              <a:ext cx="477" cy="1056"/>
            </a:xfrm>
            <a:custGeom>
              <a:avLst/>
              <a:gdLst>
                <a:gd name="T0" fmla="*/ 2 w 1192"/>
                <a:gd name="T1" fmla="*/ 0 h 1104"/>
                <a:gd name="T2" fmla="*/ 4 w 1192"/>
                <a:gd name="T3" fmla="*/ 241 h 1104"/>
                <a:gd name="T4" fmla="*/ 26 w 1192"/>
                <a:gd name="T5" fmla="*/ 442 h 1104"/>
                <a:gd name="T6" fmla="*/ 30 w 1192"/>
                <a:gd name="T7" fmla="*/ 803 h 1104"/>
                <a:gd name="T8" fmla="*/ 26 w 1192"/>
                <a:gd name="T9" fmla="*/ 92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1104"/>
                <a:gd name="T17" fmla="*/ 1192 w 119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1104">
                  <a:moveTo>
                    <a:pt x="64" y="0"/>
                  </a:moveTo>
                  <a:cubicBezTo>
                    <a:pt x="32" y="100"/>
                    <a:pt x="0" y="200"/>
                    <a:pt x="160" y="288"/>
                  </a:cubicBezTo>
                  <a:cubicBezTo>
                    <a:pt x="320" y="376"/>
                    <a:pt x="856" y="416"/>
                    <a:pt x="1024" y="528"/>
                  </a:cubicBezTo>
                  <a:cubicBezTo>
                    <a:pt x="1192" y="640"/>
                    <a:pt x="1168" y="864"/>
                    <a:pt x="1168" y="960"/>
                  </a:cubicBezTo>
                  <a:cubicBezTo>
                    <a:pt x="1168" y="1056"/>
                    <a:pt x="1096" y="1080"/>
                    <a:pt x="1024" y="110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75"/>
            <p:cNvSpPr/>
            <p:nvPr/>
          </p:nvSpPr>
          <p:spPr bwMode="auto">
            <a:xfrm>
              <a:off x="5620" y="4080"/>
              <a:ext cx="140" cy="98"/>
            </a:xfrm>
            <a:custGeom>
              <a:avLst/>
              <a:gdLst>
                <a:gd name="T0" fmla="*/ 56 w 132"/>
                <a:gd name="T1" fmla="*/ 47 h 98"/>
                <a:gd name="T2" fmla="*/ 40 w 132"/>
                <a:gd name="T3" fmla="*/ 9 h 98"/>
                <a:gd name="T4" fmla="*/ 88 w 132"/>
                <a:gd name="T5" fmla="*/ 22 h 98"/>
                <a:gd name="T6" fmla="*/ 72 w 132"/>
                <a:gd name="T7" fmla="*/ 73 h 98"/>
                <a:gd name="T8" fmla="*/ 23 w 132"/>
                <a:gd name="T9" fmla="*/ 60 h 98"/>
                <a:gd name="T10" fmla="*/ 88 w 132"/>
                <a:gd name="T11" fmla="*/ 9 h 98"/>
                <a:gd name="T12" fmla="*/ 137 w 132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98"/>
                <a:gd name="T23" fmla="*/ 132 w 132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98">
                  <a:moveTo>
                    <a:pt x="44" y="47"/>
                  </a:moveTo>
                  <a:cubicBezTo>
                    <a:pt x="40" y="34"/>
                    <a:pt x="22" y="18"/>
                    <a:pt x="32" y="9"/>
                  </a:cubicBezTo>
                  <a:cubicBezTo>
                    <a:pt x="42" y="0"/>
                    <a:pt x="65" y="10"/>
                    <a:pt x="70" y="22"/>
                  </a:cubicBezTo>
                  <a:cubicBezTo>
                    <a:pt x="76" y="38"/>
                    <a:pt x="61" y="56"/>
                    <a:pt x="57" y="73"/>
                  </a:cubicBezTo>
                  <a:cubicBezTo>
                    <a:pt x="44" y="69"/>
                    <a:pt x="25" y="72"/>
                    <a:pt x="19" y="60"/>
                  </a:cubicBezTo>
                  <a:cubicBezTo>
                    <a:pt x="0" y="22"/>
                    <a:pt x="55" y="14"/>
                    <a:pt x="70" y="9"/>
                  </a:cubicBezTo>
                  <a:cubicBezTo>
                    <a:pt x="132" y="30"/>
                    <a:pt x="108" y="9"/>
                    <a:pt x="108" y="9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76"/>
            <p:cNvSpPr>
              <a:spLocks noChangeShapeType="1"/>
            </p:cNvSpPr>
            <p:nvPr/>
          </p:nvSpPr>
          <p:spPr bwMode="auto">
            <a:xfrm>
              <a:off x="3697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47244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 b="0">
              <a:latin typeface="Arial" panose="020B060402020202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90600" y="1447800"/>
            <a:ext cx="6781800" cy="2590800"/>
            <a:chOff x="192" y="1008"/>
            <a:chExt cx="5424" cy="2016"/>
          </a:xfrm>
        </p:grpSpPr>
        <p:sp>
          <p:nvSpPr>
            <p:cNvPr id="7221" name="Rectangle 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2" name="Line 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28" name="Oval 1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29" name="Oval 1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30" name="Oval 1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31" name="Line 1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Oval 1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33" name="Text Box 16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4" name="Text Box 17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5" name="Text Box 1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6" name="Text Box 1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7" name="Text Box 2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8" name="Text Box 21"/>
            <p:cNvSpPr txBox="1">
              <a:spLocks noChangeArrowheads="1"/>
            </p:cNvSpPr>
            <p:nvPr/>
          </p:nvSpPr>
          <p:spPr bwMode="auto">
            <a:xfrm>
              <a:off x="720" y="2112"/>
              <a:ext cx="335" cy="5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9" name="Rectangle 2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40" name="Line 2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Oval 2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42" name="Text Box 25"/>
            <p:cNvSpPr txBox="1">
              <a:spLocks noChangeArrowheads="1"/>
            </p:cNvSpPr>
            <p:nvPr/>
          </p:nvSpPr>
          <p:spPr bwMode="auto">
            <a:xfrm>
              <a:off x="4321" y="2112"/>
              <a:ext cx="383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3" name="Line 2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2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2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Oval 2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47" name="Oval 3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48" name="Oval 3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49" name="Oval 3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0" name="Line 3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51" name="Group 34"/>
            <p:cNvGrpSpPr/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</p:grpSpPr>
          <p:sp>
            <p:nvSpPr>
              <p:cNvPr id="7266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7267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52" name="Rectangle 37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3" name="Oval 3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4" name="Oval 3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5" name="Oval 40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6" name="Line 41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Oval 4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8" name="Oval 4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59" name="Oval 4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60" name="Oval 4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61" name="Text Box 46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62" name="Text Box 47"/>
            <p:cNvSpPr txBox="1">
              <a:spLocks noChangeArrowheads="1"/>
            </p:cNvSpPr>
            <p:nvPr/>
          </p:nvSpPr>
          <p:spPr bwMode="auto">
            <a:xfrm>
              <a:off x="3839" y="2112"/>
              <a:ext cx="337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63" name="Text Box 48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64" name="Freeform 49"/>
            <p:cNvSpPr/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979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50"/>
            <p:cNvSpPr/>
            <p:nvPr/>
          </p:nvSpPr>
          <p:spPr bwMode="auto">
            <a:xfrm>
              <a:off x="4896" y="1968"/>
              <a:ext cx="96" cy="384"/>
            </a:xfrm>
            <a:custGeom>
              <a:avLst/>
              <a:gdLst>
                <a:gd name="T0" fmla="*/ 0 w 48"/>
                <a:gd name="T1" fmla="*/ 0 h 240"/>
                <a:gd name="T2" fmla="*/ 768 w 48"/>
                <a:gd name="T3" fmla="*/ 1571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68" name="AutoShape 52"/>
          <p:cNvSpPr>
            <a:spLocks noChangeArrowheads="1"/>
          </p:cNvSpPr>
          <p:nvPr/>
        </p:nvSpPr>
        <p:spPr bwMode="auto">
          <a:xfrm>
            <a:off x="1224915" y="-304800"/>
            <a:ext cx="8077200" cy="167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</a:rPr>
              <a:t>Lùi lại, xuống kim tại điểm 1 và lên kim tại điểm 4</a:t>
            </a:r>
            <a:endParaRPr 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53"/>
          <p:cNvGrpSpPr/>
          <p:nvPr/>
        </p:nvGrpSpPr>
        <p:grpSpPr bwMode="auto">
          <a:xfrm>
            <a:off x="990600" y="3048000"/>
            <a:ext cx="6705600" cy="3657600"/>
            <a:chOff x="192" y="48"/>
            <a:chExt cx="5424" cy="2976"/>
          </a:xfrm>
        </p:grpSpPr>
        <p:sp>
          <p:nvSpPr>
            <p:cNvPr id="7174" name="Rectangle 5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5" name="Line 5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5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5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5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5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Oval 6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81" name="Oval 6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82" name="Oval 6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83" name="Oval 6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84" name="Line 6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Oval 6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86" name="Text Box 66"/>
            <p:cNvSpPr txBox="1">
              <a:spLocks noChangeArrowheads="1"/>
            </p:cNvSpPr>
            <p:nvPr/>
          </p:nvSpPr>
          <p:spPr bwMode="auto">
            <a:xfrm>
              <a:off x="2785" y="2112"/>
              <a:ext cx="238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7" name="Text Box 67"/>
            <p:cNvSpPr txBox="1">
              <a:spLocks noChangeArrowheads="1"/>
            </p:cNvSpPr>
            <p:nvPr/>
          </p:nvSpPr>
          <p:spPr bwMode="auto">
            <a:xfrm>
              <a:off x="2401" y="2112"/>
              <a:ext cx="287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8" name="Text Box 6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9" name="Text Box 6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0" name="Text Box 7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1" name="Text Box 71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5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2" name="Rectangle 7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93" name="Line 7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Oval 7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195" name="Text Box 75"/>
            <p:cNvSpPr txBox="1">
              <a:spLocks noChangeArrowheads="1"/>
            </p:cNvSpPr>
            <p:nvPr/>
          </p:nvSpPr>
          <p:spPr bwMode="auto">
            <a:xfrm>
              <a:off x="4322" y="2112"/>
              <a:ext cx="382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6" name="Line 7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7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7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Oval 7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0" name="Oval 8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1" name="Oval 8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2" name="Oval 8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3" name="Line 8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4" name="Group 84"/>
            <p:cNvGrpSpPr/>
            <p:nvPr/>
          </p:nvGrpSpPr>
          <p:grpSpPr bwMode="auto">
            <a:xfrm rot="-7959624">
              <a:off x="665" y="631"/>
              <a:ext cx="1778" cy="612"/>
              <a:chOff x="2495" y="2329"/>
              <a:chExt cx="1778" cy="612"/>
            </a:xfrm>
          </p:grpSpPr>
          <p:sp>
            <p:nvSpPr>
              <p:cNvPr id="7219" name="AutoShape 8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7220" name="Oval 8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05" name="Oval 87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6" name="Oval 88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7" name="Oval 8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08" name="Line 90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Oval 91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10" name="Oval 92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11" name="Text Box 93"/>
            <p:cNvSpPr txBox="1">
              <a:spLocks noChangeArrowheads="1"/>
            </p:cNvSpPr>
            <p:nvPr/>
          </p:nvSpPr>
          <p:spPr bwMode="auto">
            <a:xfrm>
              <a:off x="3456" y="2112"/>
              <a:ext cx="337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2" name="Text Box 94"/>
            <p:cNvSpPr txBox="1">
              <a:spLocks noChangeArrowheads="1"/>
            </p:cNvSpPr>
            <p:nvPr/>
          </p:nvSpPr>
          <p:spPr bwMode="auto">
            <a:xfrm>
              <a:off x="3839" y="2112"/>
              <a:ext cx="338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3" name="Text Box 95"/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4" name="Line 96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97"/>
            <p:cNvSpPr>
              <a:spLocks noChangeShapeType="1"/>
            </p:cNvSpPr>
            <p:nvPr/>
          </p:nvSpPr>
          <p:spPr bwMode="auto">
            <a:xfrm flipH="1" flipV="1">
              <a:off x="2352" y="1344"/>
              <a:ext cx="912" cy="62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98"/>
            <p:cNvSpPr/>
            <p:nvPr/>
          </p:nvSpPr>
          <p:spPr bwMode="auto">
            <a:xfrm>
              <a:off x="2400" y="128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Oval 9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  <p:sp>
          <p:nvSpPr>
            <p:cNvPr id="7218" name="Oval 10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panose="020B0604020202020204" pitchFamily="34" charset="0"/>
              </a:endParaRPr>
            </a:p>
          </p:txBody>
        </p: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2" name="AutoShape 42"/>
          <p:cNvSpPr>
            <a:spLocks noChangeArrowheads="1"/>
          </p:cNvSpPr>
          <p:nvPr/>
        </p:nvSpPr>
        <p:spPr bwMode="auto">
          <a:xfrm>
            <a:off x="1600200" y="152400"/>
            <a:ext cx="7162800" cy="1143000"/>
          </a:xfrm>
          <a:prstGeom prst="wedgeEllipseCallout">
            <a:avLst>
              <a:gd name="adj1" fmla="val -59352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Xuống kim ở điểm 3, đồng thời lên kim ở điểm 6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44"/>
          <p:cNvGrpSpPr/>
          <p:nvPr/>
        </p:nvGrpSpPr>
        <p:grpSpPr bwMode="auto">
          <a:xfrm>
            <a:off x="1447800" y="1295400"/>
            <a:ext cx="6477000" cy="2717800"/>
            <a:chOff x="0" y="624"/>
            <a:chExt cx="5330" cy="2384"/>
          </a:xfrm>
        </p:grpSpPr>
        <p:sp>
          <p:nvSpPr>
            <p:cNvPr id="8245" name="Rectangle 45"/>
            <p:cNvSpPr>
              <a:spLocks noChangeArrowheads="1"/>
            </p:cNvSpPr>
            <p:nvPr/>
          </p:nvSpPr>
          <p:spPr bwMode="auto">
            <a:xfrm>
              <a:off x="0" y="992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6" name="Text Box 46"/>
            <p:cNvSpPr txBox="1">
              <a:spLocks noChangeArrowheads="1"/>
            </p:cNvSpPr>
            <p:nvPr/>
          </p:nvSpPr>
          <p:spPr bwMode="auto">
            <a:xfrm>
              <a:off x="3549" y="2096"/>
              <a:ext cx="346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47" name="Line 47"/>
            <p:cNvSpPr>
              <a:spLocks noChangeShapeType="1"/>
            </p:cNvSpPr>
            <p:nvPr/>
          </p:nvSpPr>
          <p:spPr bwMode="auto">
            <a:xfrm>
              <a:off x="992" y="1808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48"/>
            <p:cNvSpPr>
              <a:spLocks noChangeShapeType="1"/>
            </p:cNvSpPr>
            <p:nvPr/>
          </p:nvSpPr>
          <p:spPr bwMode="auto">
            <a:xfrm>
              <a:off x="3205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49"/>
            <p:cNvSpPr>
              <a:spLocks noChangeShapeType="1"/>
            </p:cNvSpPr>
            <p:nvPr/>
          </p:nvSpPr>
          <p:spPr bwMode="auto">
            <a:xfrm>
              <a:off x="2222" y="1952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50"/>
            <p:cNvSpPr>
              <a:spLocks noChangeShapeType="1"/>
            </p:cNvSpPr>
            <p:nvPr/>
          </p:nvSpPr>
          <p:spPr bwMode="auto">
            <a:xfrm>
              <a:off x="1632" y="195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51"/>
            <p:cNvSpPr>
              <a:spLocks noChangeShapeType="1"/>
            </p:cNvSpPr>
            <p:nvPr/>
          </p:nvSpPr>
          <p:spPr bwMode="auto">
            <a:xfrm>
              <a:off x="1152" y="1952"/>
              <a:ext cx="5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52"/>
            <p:cNvSpPr>
              <a:spLocks noChangeShapeType="1"/>
            </p:cNvSpPr>
            <p:nvPr/>
          </p:nvSpPr>
          <p:spPr bwMode="auto">
            <a:xfrm>
              <a:off x="2714" y="1952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Oval 53"/>
            <p:cNvSpPr>
              <a:spLocks noChangeArrowheads="1"/>
            </p:cNvSpPr>
            <p:nvPr/>
          </p:nvSpPr>
          <p:spPr bwMode="auto">
            <a:xfrm>
              <a:off x="1485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54" name="Oval 54"/>
            <p:cNvSpPr>
              <a:spLocks noChangeArrowheads="1"/>
            </p:cNvSpPr>
            <p:nvPr/>
          </p:nvSpPr>
          <p:spPr bwMode="auto">
            <a:xfrm>
              <a:off x="1926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55" name="Oval 55"/>
            <p:cNvSpPr>
              <a:spLocks noChangeArrowheads="1"/>
            </p:cNvSpPr>
            <p:nvPr/>
          </p:nvSpPr>
          <p:spPr bwMode="auto">
            <a:xfrm>
              <a:off x="2369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56" name="Oval 56"/>
            <p:cNvSpPr>
              <a:spLocks noChangeArrowheads="1"/>
            </p:cNvSpPr>
            <p:nvPr/>
          </p:nvSpPr>
          <p:spPr bwMode="auto">
            <a:xfrm>
              <a:off x="3254" y="1904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57" name="Oval 57"/>
            <p:cNvSpPr>
              <a:spLocks noChangeArrowheads="1"/>
            </p:cNvSpPr>
            <p:nvPr/>
          </p:nvSpPr>
          <p:spPr bwMode="auto">
            <a:xfrm>
              <a:off x="281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58" name="Line 58"/>
            <p:cNvSpPr>
              <a:spLocks noChangeShapeType="1"/>
            </p:cNvSpPr>
            <p:nvPr/>
          </p:nvSpPr>
          <p:spPr bwMode="auto">
            <a:xfrm>
              <a:off x="720" y="1952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Oval 59"/>
            <p:cNvSpPr>
              <a:spLocks noChangeArrowheads="1"/>
            </p:cNvSpPr>
            <p:nvPr/>
          </p:nvSpPr>
          <p:spPr bwMode="auto">
            <a:xfrm>
              <a:off x="104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60" name="Text Box 60"/>
            <p:cNvSpPr txBox="1">
              <a:spLocks noChangeArrowheads="1"/>
            </p:cNvSpPr>
            <p:nvPr/>
          </p:nvSpPr>
          <p:spPr bwMode="auto">
            <a:xfrm>
              <a:off x="3157" y="2096"/>
              <a:ext cx="295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1" name="Text Box 61"/>
            <p:cNvSpPr txBox="1">
              <a:spLocks noChangeArrowheads="1"/>
            </p:cNvSpPr>
            <p:nvPr/>
          </p:nvSpPr>
          <p:spPr bwMode="auto">
            <a:xfrm>
              <a:off x="2763" y="2096"/>
              <a:ext cx="246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2" name="Text Box 62"/>
            <p:cNvSpPr txBox="1">
              <a:spLocks noChangeArrowheads="1"/>
            </p:cNvSpPr>
            <p:nvPr/>
          </p:nvSpPr>
          <p:spPr bwMode="auto">
            <a:xfrm>
              <a:off x="2271" y="2096"/>
              <a:ext cx="29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3" name="Text Box 63"/>
            <p:cNvSpPr txBox="1">
              <a:spLocks noChangeArrowheads="1"/>
            </p:cNvSpPr>
            <p:nvPr/>
          </p:nvSpPr>
          <p:spPr bwMode="auto">
            <a:xfrm>
              <a:off x="1778" y="2096"/>
              <a:ext cx="345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4" name="Text Box 64"/>
            <p:cNvSpPr txBox="1">
              <a:spLocks noChangeArrowheads="1"/>
            </p:cNvSpPr>
            <p:nvPr/>
          </p:nvSpPr>
          <p:spPr bwMode="auto">
            <a:xfrm>
              <a:off x="1385" y="2096"/>
              <a:ext cx="34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5" name="Text Box 65"/>
            <p:cNvSpPr txBox="1">
              <a:spLocks noChangeArrowheads="1"/>
            </p:cNvSpPr>
            <p:nvPr/>
          </p:nvSpPr>
          <p:spPr bwMode="auto">
            <a:xfrm>
              <a:off x="943" y="2096"/>
              <a:ext cx="343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6" name="Text Box 66"/>
            <p:cNvSpPr txBox="1">
              <a:spLocks noChangeArrowheads="1"/>
            </p:cNvSpPr>
            <p:nvPr/>
          </p:nvSpPr>
          <p:spPr bwMode="auto">
            <a:xfrm>
              <a:off x="548" y="2096"/>
              <a:ext cx="344" cy="6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7" name="Rectangle 67"/>
            <p:cNvSpPr>
              <a:spLocks noChangeArrowheads="1"/>
            </p:cNvSpPr>
            <p:nvPr/>
          </p:nvSpPr>
          <p:spPr bwMode="auto">
            <a:xfrm>
              <a:off x="4081" y="1952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68" name="Text Box 68"/>
            <p:cNvSpPr txBox="1">
              <a:spLocks noChangeArrowheads="1"/>
            </p:cNvSpPr>
            <p:nvPr/>
          </p:nvSpPr>
          <p:spPr bwMode="auto">
            <a:xfrm>
              <a:off x="4480" y="2096"/>
              <a:ext cx="39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69" name="Line 69"/>
            <p:cNvSpPr>
              <a:spLocks noChangeShapeType="1"/>
            </p:cNvSpPr>
            <p:nvPr/>
          </p:nvSpPr>
          <p:spPr bwMode="auto">
            <a:xfrm>
              <a:off x="4623" y="1952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70"/>
            <p:cNvSpPr>
              <a:spLocks noChangeShapeType="1"/>
            </p:cNvSpPr>
            <p:nvPr/>
          </p:nvSpPr>
          <p:spPr bwMode="auto">
            <a:xfrm flipH="1">
              <a:off x="9" y="1952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Oval 71"/>
            <p:cNvSpPr>
              <a:spLocks noChangeArrowheads="1"/>
            </p:cNvSpPr>
            <p:nvPr/>
          </p:nvSpPr>
          <p:spPr bwMode="auto">
            <a:xfrm>
              <a:off x="598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72" name="Line 72"/>
            <p:cNvSpPr>
              <a:spLocks noChangeShapeType="1"/>
            </p:cNvSpPr>
            <p:nvPr/>
          </p:nvSpPr>
          <p:spPr bwMode="auto">
            <a:xfrm flipH="1">
              <a:off x="4189" y="1952"/>
              <a:ext cx="39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73"/>
            <p:cNvSpPr>
              <a:spLocks noChangeArrowheads="1"/>
            </p:cNvSpPr>
            <p:nvPr/>
          </p:nvSpPr>
          <p:spPr bwMode="auto">
            <a:xfrm>
              <a:off x="4534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74" name="Text Box 74"/>
            <p:cNvSpPr txBox="1">
              <a:spLocks noChangeArrowheads="1"/>
            </p:cNvSpPr>
            <p:nvPr/>
          </p:nvSpPr>
          <p:spPr bwMode="auto">
            <a:xfrm>
              <a:off x="4033" y="2096"/>
              <a:ext cx="34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75" name="Line 75"/>
            <p:cNvSpPr>
              <a:spLocks noChangeShapeType="1"/>
            </p:cNvSpPr>
            <p:nvPr/>
          </p:nvSpPr>
          <p:spPr bwMode="auto">
            <a:xfrm>
              <a:off x="3744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Oval 76"/>
            <p:cNvSpPr>
              <a:spLocks noChangeArrowheads="1"/>
            </p:cNvSpPr>
            <p:nvPr/>
          </p:nvSpPr>
          <p:spPr bwMode="auto">
            <a:xfrm>
              <a:off x="4141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77" name="Oval 77"/>
            <p:cNvSpPr>
              <a:spLocks noChangeArrowheads="1"/>
            </p:cNvSpPr>
            <p:nvPr/>
          </p:nvSpPr>
          <p:spPr bwMode="auto">
            <a:xfrm>
              <a:off x="3697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8278" name="Group 78"/>
            <p:cNvGrpSpPr/>
            <p:nvPr/>
          </p:nvGrpSpPr>
          <p:grpSpPr bwMode="auto">
            <a:xfrm rot="-10355469">
              <a:off x="3552" y="816"/>
              <a:ext cx="1778" cy="612"/>
              <a:chOff x="2495" y="2329"/>
              <a:chExt cx="1778" cy="612"/>
            </a:xfrm>
          </p:grpSpPr>
          <p:sp>
            <p:nvSpPr>
              <p:cNvPr id="8281" name="AutoShape 7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82" name="Oval 8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79" name="Freeform 81"/>
            <p:cNvSpPr/>
            <p:nvPr/>
          </p:nvSpPr>
          <p:spPr bwMode="auto">
            <a:xfrm>
              <a:off x="2544" y="624"/>
              <a:ext cx="2728" cy="1328"/>
            </a:xfrm>
            <a:custGeom>
              <a:avLst/>
              <a:gdLst>
                <a:gd name="T0" fmla="*/ 760 w 2728"/>
                <a:gd name="T1" fmla="*/ 1328 h 1328"/>
                <a:gd name="T2" fmla="*/ 328 w 2728"/>
                <a:gd name="T3" fmla="*/ 176 h 1328"/>
                <a:gd name="T4" fmla="*/ 2728 w 2728"/>
                <a:gd name="T5" fmla="*/ 272 h 1328"/>
                <a:gd name="T6" fmla="*/ 0 60000 65536"/>
                <a:gd name="T7" fmla="*/ 0 60000 65536"/>
                <a:gd name="T8" fmla="*/ 0 60000 65536"/>
                <a:gd name="T9" fmla="*/ 0 w 2728"/>
                <a:gd name="T10" fmla="*/ 0 h 1328"/>
                <a:gd name="T11" fmla="*/ 2728 w 2728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8" h="1328">
                  <a:moveTo>
                    <a:pt x="760" y="1328"/>
                  </a:moveTo>
                  <a:cubicBezTo>
                    <a:pt x="380" y="840"/>
                    <a:pt x="0" y="352"/>
                    <a:pt x="328" y="176"/>
                  </a:cubicBezTo>
                  <a:cubicBezTo>
                    <a:pt x="656" y="0"/>
                    <a:pt x="1692" y="136"/>
                    <a:pt x="2728" y="272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Freeform 82"/>
            <p:cNvSpPr/>
            <p:nvPr/>
          </p:nvSpPr>
          <p:spPr bwMode="auto">
            <a:xfrm>
              <a:off x="5040" y="624"/>
              <a:ext cx="240" cy="240"/>
            </a:xfrm>
            <a:custGeom>
              <a:avLst/>
              <a:gdLst>
                <a:gd name="T0" fmla="*/ 240 w 240"/>
                <a:gd name="T1" fmla="*/ 240 h 240"/>
                <a:gd name="T2" fmla="*/ 144 w 240"/>
                <a:gd name="T3" fmla="*/ 48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212" y="164"/>
                    <a:pt x="184" y="88"/>
                    <a:pt x="144" y="48"/>
                  </a:cubicBezTo>
                  <a:cubicBezTo>
                    <a:pt x="104" y="8"/>
                    <a:pt x="52" y="4"/>
                    <a:pt x="0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2"/>
          <p:cNvGrpSpPr/>
          <p:nvPr/>
        </p:nvGrpSpPr>
        <p:grpSpPr bwMode="auto">
          <a:xfrm>
            <a:off x="1371600" y="3124200"/>
            <a:ext cx="6553200" cy="3505200"/>
            <a:chOff x="192" y="0"/>
            <a:chExt cx="5424" cy="3024"/>
          </a:xfrm>
        </p:grpSpPr>
        <p:sp>
          <p:nvSpPr>
            <p:cNvPr id="8197" name="Rectangle 12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Line 12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12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2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12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2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Oval 12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04" name="Oval 13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05" name="Oval 13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06" name="Oval 13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07" name="Line 13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3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09" name="Text Box 135"/>
            <p:cNvSpPr txBox="1">
              <a:spLocks noChangeArrowheads="1"/>
            </p:cNvSpPr>
            <p:nvPr/>
          </p:nvSpPr>
          <p:spPr bwMode="auto">
            <a:xfrm>
              <a:off x="2783" y="2112"/>
              <a:ext cx="242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0" name="Text Box 136"/>
            <p:cNvSpPr txBox="1">
              <a:spLocks noChangeArrowheads="1"/>
            </p:cNvSpPr>
            <p:nvPr/>
          </p:nvSpPr>
          <p:spPr bwMode="auto">
            <a:xfrm>
              <a:off x="2401" y="2112"/>
              <a:ext cx="288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1" name="Text Box 13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2" name="Text Box 138"/>
            <p:cNvSpPr txBox="1">
              <a:spLocks noChangeArrowheads="1"/>
            </p:cNvSpPr>
            <p:nvPr/>
          </p:nvSpPr>
          <p:spPr bwMode="auto">
            <a:xfrm>
              <a:off x="1535" y="2112"/>
              <a:ext cx="338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3" name="Text Box 13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Text Box 140"/>
            <p:cNvSpPr txBox="1">
              <a:spLocks noChangeArrowheads="1"/>
            </p:cNvSpPr>
            <p:nvPr/>
          </p:nvSpPr>
          <p:spPr bwMode="auto">
            <a:xfrm>
              <a:off x="722" y="2112"/>
              <a:ext cx="335" cy="6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5" name="Rectangle 14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16" name="Line 14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Oval 14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18" name="Text Box 14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Line 14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4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4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Oval 14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3" name="Oval 14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4" name="Oval 15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5" name="Oval 15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6" name="Line 15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Oval 15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8" name="Oval 15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29" name="Oval 15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30" name="Line 156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Oval 157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32" name="Oval 15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33" name="Text Box 159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Text Box 160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5" name="Text Box 161"/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6" name="Line 162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63"/>
            <p:cNvSpPr>
              <a:spLocks noChangeShapeType="1"/>
            </p:cNvSpPr>
            <p:nvPr/>
          </p:nvSpPr>
          <p:spPr bwMode="auto">
            <a:xfrm flipH="1" flipV="1">
              <a:off x="1632" y="1296"/>
              <a:ext cx="864" cy="672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164"/>
            <p:cNvSpPr/>
            <p:nvPr/>
          </p:nvSpPr>
          <p:spPr bwMode="auto">
            <a:xfrm>
              <a:off x="1632" y="124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Oval 165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40" name="Oval 166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241" name="Line 167"/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2" name="Group 168"/>
            <p:cNvGrpSpPr/>
            <p:nvPr/>
          </p:nvGrpSpPr>
          <p:grpSpPr bwMode="auto">
            <a:xfrm rot="-7959624">
              <a:off x="-103" y="583"/>
              <a:ext cx="1778" cy="612"/>
              <a:chOff x="2495" y="2329"/>
              <a:chExt cx="1778" cy="612"/>
            </a:xfrm>
          </p:grpSpPr>
          <p:sp>
            <p:nvSpPr>
              <p:cNvPr id="8243" name="AutoShape 16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244" name="Oval 17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2"/>
          <p:cNvGrpSpPr/>
          <p:nvPr/>
        </p:nvGrpSpPr>
        <p:grpSpPr bwMode="auto">
          <a:xfrm>
            <a:off x="838200" y="0"/>
            <a:ext cx="7467600" cy="2667000"/>
            <a:chOff x="528" y="0"/>
            <a:chExt cx="4704" cy="1680"/>
          </a:xfrm>
        </p:grpSpPr>
        <p:sp>
          <p:nvSpPr>
            <p:cNvPr id="9238" name="Rectangle 3"/>
            <p:cNvSpPr>
              <a:spLocks noChangeArrowheads="1"/>
            </p:cNvSpPr>
            <p:nvPr/>
          </p:nvSpPr>
          <p:spPr bwMode="auto">
            <a:xfrm>
              <a:off x="528" y="39"/>
              <a:ext cx="4704" cy="164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9" name="Line 4"/>
            <p:cNvSpPr>
              <a:spLocks noChangeShapeType="1"/>
            </p:cNvSpPr>
            <p:nvPr/>
          </p:nvSpPr>
          <p:spPr bwMode="auto">
            <a:xfrm>
              <a:off x="1194" y="703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5"/>
            <p:cNvSpPr>
              <a:spLocks noChangeShapeType="1"/>
            </p:cNvSpPr>
            <p:nvPr/>
          </p:nvSpPr>
          <p:spPr bwMode="auto">
            <a:xfrm>
              <a:off x="3484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6"/>
            <p:cNvSpPr>
              <a:spLocks noChangeShapeType="1"/>
            </p:cNvSpPr>
            <p:nvPr/>
          </p:nvSpPr>
          <p:spPr bwMode="auto">
            <a:xfrm>
              <a:off x="3067" y="820"/>
              <a:ext cx="4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7"/>
            <p:cNvSpPr>
              <a:spLocks noChangeShapeType="1"/>
            </p:cNvSpPr>
            <p:nvPr/>
          </p:nvSpPr>
          <p:spPr bwMode="auto">
            <a:xfrm>
              <a:off x="2235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8"/>
            <p:cNvSpPr>
              <a:spLocks noChangeShapeType="1"/>
            </p:cNvSpPr>
            <p:nvPr/>
          </p:nvSpPr>
          <p:spPr bwMode="auto">
            <a:xfrm>
              <a:off x="1818" y="820"/>
              <a:ext cx="41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402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>
              <a:off x="3900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1"/>
            <p:cNvSpPr>
              <a:spLocks noChangeShapeType="1"/>
            </p:cNvSpPr>
            <p:nvPr/>
          </p:nvSpPr>
          <p:spPr bwMode="auto">
            <a:xfrm>
              <a:off x="2651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Oval 12"/>
            <p:cNvSpPr>
              <a:spLocks noChangeArrowheads="1"/>
            </p:cNvSpPr>
            <p:nvPr/>
          </p:nvSpPr>
          <p:spPr bwMode="auto">
            <a:xfrm>
              <a:off x="1777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48" name="Oval 13"/>
            <p:cNvSpPr>
              <a:spLocks noChangeArrowheads="1"/>
            </p:cNvSpPr>
            <p:nvPr/>
          </p:nvSpPr>
          <p:spPr bwMode="auto">
            <a:xfrm>
              <a:off x="2193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49" name="Oval 14"/>
            <p:cNvSpPr>
              <a:spLocks noChangeArrowheads="1"/>
            </p:cNvSpPr>
            <p:nvPr/>
          </p:nvSpPr>
          <p:spPr bwMode="auto">
            <a:xfrm>
              <a:off x="2609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0" name="Oval 15"/>
            <p:cNvSpPr>
              <a:spLocks noChangeArrowheads="1"/>
            </p:cNvSpPr>
            <p:nvPr/>
          </p:nvSpPr>
          <p:spPr bwMode="auto">
            <a:xfrm>
              <a:off x="3026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1" name="Oval 16"/>
            <p:cNvSpPr>
              <a:spLocks noChangeArrowheads="1"/>
            </p:cNvSpPr>
            <p:nvPr/>
          </p:nvSpPr>
          <p:spPr bwMode="auto">
            <a:xfrm>
              <a:off x="3442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2" name="Oval 17"/>
            <p:cNvSpPr>
              <a:spLocks noChangeArrowheads="1"/>
            </p:cNvSpPr>
            <p:nvPr/>
          </p:nvSpPr>
          <p:spPr bwMode="auto">
            <a:xfrm>
              <a:off x="3858" y="781"/>
              <a:ext cx="84" cy="79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3" name="Line 18"/>
            <p:cNvSpPr>
              <a:spLocks noChangeShapeType="1"/>
            </p:cNvSpPr>
            <p:nvPr/>
          </p:nvSpPr>
          <p:spPr bwMode="auto">
            <a:xfrm>
              <a:off x="4316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9"/>
            <p:cNvSpPr>
              <a:spLocks noChangeShapeType="1"/>
            </p:cNvSpPr>
            <p:nvPr/>
          </p:nvSpPr>
          <p:spPr bwMode="auto">
            <a:xfrm>
              <a:off x="4732" y="820"/>
              <a:ext cx="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Oval 20"/>
            <p:cNvSpPr>
              <a:spLocks noChangeArrowheads="1"/>
            </p:cNvSpPr>
            <p:nvPr/>
          </p:nvSpPr>
          <p:spPr bwMode="auto">
            <a:xfrm>
              <a:off x="4691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6" name="Oval 21"/>
            <p:cNvSpPr>
              <a:spLocks noChangeArrowheads="1"/>
            </p:cNvSpPr>
            <p:nvPr/>
          </p:nvSpPr>
          <p:spPr bwMode="auto">
            <a:xfrm>
              <a:off x="4275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57" name="Text Box 22"/>
            <p:cNvSpPr txBox="1">
              <a:spLocks noChangeArrowheads="1"/>
            </p:cNvSpPr>
            <p:nvPr/>
          </p:nvSpPr>
          <p:spPr bwMode="auto">
            <a:xfrm>
              <a:off x="4566" y="938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8" name="Text Box 23"/>
            <p:cNvSpPr txBox="1">
              <a:spLocks noChangeArrowheads="1"/>
            </p:cNvSpPr>
            <p:nvPr/>
          </p:nvSpPr>
          <p:spPr bwMode="auto">
            <a:xfrm>
              <a:off x="4150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2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59" name="Text Box 24"/>
            <p:cNvSpPr txBox="1">
              <a:spLocks noChangeArrowheads="1"/>
            </p:cNvSpPr>
            <p:nvPr/>
          </p:nvSpPr>
          <p:spPr bwMode="auto">
            <a:xfrm>
              <a:off x="3733" y="93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3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0" name="Text Box 25"/>
            <p:cNvSpPr txBox="1">
              <a:spLocks noChangeArrowheads="1"/>
            </p:cNvSpPr>
            <p:nvPr/>
          </p:nvSpPr>
          <p:spPr bwMode="auto">
            <a:xfrm>
              <a:off x="3359" y="938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4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1" name="Text Box 26"/>
            <p:cNvSpPr txBox="1">
              <a:spLocks noChangeArrowheads="1"/>
            </p:cNvSpPr>
            <p:nvPr/>
          </p:nvSpPr>
          <p:spPr bwMode="auto">
            <a:xfrm>
              <a:off x="2984" y="938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5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2" name="Text Box 27"/>
            <p:cNvSpPr txBox="1">
              <a:spLocks noChangeArrowheads="1"/>
            </p:cNvSpPr>
            <p:nvPr/>
          </p:nvSpPr>
          <p:spPr bwMode="auto">
            <a:xfrm>
              <a:off x="2526" y="938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6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3" name="Text Box 28"/>
            <p:cNvSpPr txBox="1">
              <a:spLocks noChangeArrowheads="1"/>
            </p:cNvSpPr>
            <p:nvPr/>
          </p:nvSpPr>
          <p:spPr bwMode="auto">
            <a:xfrm>
              <a:off x="2110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7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64" name="Text Box 29"/>
            <p:cNvSpPr txBox="1">
              <a:spLocks noChangeArrowheads="1"/>
            </p:cNvSpPr>
            <p:nvPr/>
          </p:nvSpPr>
          <p:spPr bwMode="auto">
            <a:xfrm>
              <a:off x="1694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8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265" name="Group 30"/>
            <p:cNvGrpSpPr/>
            <p:nvPr/>
          </p:nvGrpSpPr>
          <p:grpSpPr bwMode="auto">
            <a:xfrm rot="-6157813">
              <a:off x="861" y="458"/>
              <a:ext cx="1447" cy="531"/>
              <a:chOff x="2495" y="2329"/>
              <a:chExt cx="1778" cy="612"/>
            </a:xfrm>
          </p:grpSpPr>
          <p:sp>
            <p:nvSpPr>
              <p:cNvPr id="9275" name="AutoShape 31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276" name="Oval 32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66" name="Rectangle 33"/>
            <p:cNvSpPr>
              <a:spLocks noChangeArrowheads="1"/>
            </p:cNvSpPr>
            <p:nvPr/>
          </p:nvSpPr>
          <p:spPr bwMode="auto">
            <a:xfrm>
              <a:off x="736" y="273"/>
              <a:ext cx="708" cy="54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986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528" y="820"/>
              <a:ext cx="4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36"/>
            <p:cNvSpPr>
              <a:spLocks noChangeArrowheads="1"/>
            </p:cNvSpPr>
            <p:nvPr/>
          </p:nvSpPr>
          <p:spPr bwMode="auto">
            <a:xfrm>
              <a:off x="944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70" name="Oval 37"/>
            <p:cNvSpPr>
              <a:spLocks noChangeArrowheads="1"/>
            </p:cNvSpPr>
            <p:nvPr/>
          </p:nvSpPr>
          <p:spPr bwMode="auto">
            <a:xfrm>
              <a:off x="1361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1277" y="93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9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2" name="Text Box 39"/>
            <p:cNvSpPr txBox="1">
              <a:spLocks noChangeArrowheads="1"/>
            </p:cNvSpPr>
            <p:nvPr/>
          </p:nvSpPr>
          <p:spPr bwMode="auto">
            <a:xfrm>
              <a:off x="861" y="938"/>
              <a:ext cx="291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panose="020B0604020202020204" pitchFamily="34" charset="0"/>
                </a:rPr>
                <a:t>10</a:t>
              </a:r>
              <a:endParaRPr lang="en-US" sz="2000">
                <a:solidFill>
                  <a:srgbClr val="00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73" name="Freeform 40"/>
            <p:cNvSpPr/>
            <p:nvPr/>
          </p:nvSpPr>
          <p:spPr bwMode="auto">
            <a:xfrm>
              <a:off x="986" y="860"/>
              <a:ext cx="999" cy="735"/>
            </a:xfrm>
            <a:custGeom>
              <a:avLst/>
              <a:gdLst>
                <a:gd name="T0" fmla="*/ 0 w 1152"/>
                <a:gd name="T1" fmla="*/ 0 h 904"/>
                <a:gd name="T2" fmla="*/ 245 w 1152"/>
                <a:gd name="T3" fmla="*/ 356 h 904"/>
                <a:gd name="T4" fmla="*/ 651 w 1152"/>
                <a:gd name="T5" fmla="*/ 231 h 904"/>
                <a:gd name="T6" fmla="*/ 0 60000 65536"/>
                <a:gd name="T7" fmla="*/ 0 60000 65536"/>
                <a:gd name="T8" fmla="*/ 0 60000 65536"/>
                <a:gd name="T9" fmla="*/ 0 w 1152"/>
                <a:gd name="T10" fmla="*/ 0 h 904"/>
                <a:gd name="T11" fmla="*/ 1152 w 1152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904">
                  <a:moveTo>
                    <a:pt x="0" y="0"/>
                  </a:moveTo>
                  <a:cubicBezTo>
                    <a:pt x="120" y="364"/>
                    <a:pt x="240" y="728"/>
                    <a:pt x="432" y="816"/>
                  </a:cubicBezTo>
                  <a:cubicBezTo>
                    <a:pt x="624" y="904"/>
                    <a:pt x="1032" y="576"/>
                    <a:pt x="1152" y="52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41"/>
            <p:cNvSpPr/>
            <p:nvPr/>
          </p:nvSpPr>
          <p:spPr bwMode="auto">
            <a:xfrm>
              <a:off x="1902" y="1328"/>
              <a:ext cx="125" cy="137"/>
            </a:xfrm>
            <a:custGeom>
              <a:avLst/>
              <a:gdLst>
                <a:gd name="T0" fmla="*/ 82 w 144"/>
                <a:gd name="T1" fmla="*/ 0 h 168"/>
                <a:gd name="T2" fmla="*/ 55 w 144"/>
                <a:gd name="T3" fmla="*/ 63 h 168"/>
                <a:gd name="T4" fmla="*/ 0 w 144"/>
                <a:gd name="T5" fmla="*/ 63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0"/>
                  </a:moveTo>
                  <a:cubicBezTo>
                    <a:pt x="132" y="60"/>
                    <a:pt x="120" y="120"/>
                    <a:pt x="96" y="144"/>
                  </a:cubicBezTo>
                  <a:cubicBezTo>
                    <a:pt x="72" y="168"/>
                    <a:pt x="36" y="156"/>
                    <a:pt x="0" y="14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2"/>
          <p:cNvGrpSpPr/>
          <p:nvPr/>
        </p:nvGrpSpPr>
        <p:grpSpPr bwMode="auto">
          <a:xfrm>
            <a:off x="838200" y="3429000"/>
            <a:ext cx="7543800" cy="2819400"/>
            <a:chOff x="192" y="960"/>
            <a:chExt cx="5424" cy="2210"/>
          </a:xfrm>
        </p:grpSpPr>
        <p:sp>
          <p:nvSpPr>
            <p:cNvPr id="9222" name="Rectangle 43"/>
            <p:cNvSpPr>
              <a:spLocks noChangeArrowheads="1"/>
            </p:cNvSpPr>
            <p:nvPr/>
          </p:nvSpPr>
          <p:spPr bwMode="auto">
            <a:xfrm>
              <a:off x="192" y="960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23" name="Line 44"/>
            <p:cNvSpPr>
              <a:spLocks noChangeShapeType="1"/>
            </p:cNvSpPr>
            <p:nvPr/>
          </p:nvSpPr>
          <p:spPr bwMode="auto">
            <a:xfrm>
              <a:off x="480" y="163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45"/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46"/>
            <p:cNvSpPr>
              <a:spLocks noChangeShapeType="1"/>
            </p:cNvSpPr>
            <p:nvPr/>
          </p:nvSpPr>
          <p:spPr bwMode="auto">
            <a:xfrm>
              <a:off x="297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47"/>
            <p:cNvSpPr>
              <a:spLocks noChangeShapeType="1"/>
            </p:cNvSpPr>
            <p:nvPr/>
          </p:nvSpPr>
          <p:spPr bwMode="auto">
            <a:xfrm>
              <a:off x="201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48"/>
            <p:cNvSpPr>
              <a:spLocks noChangeShapeType="1"/>
            </p:cNvSpPr>
            <p:nvPr/>
          </p:nvSpPr>
          <p:spPr bwMode="auto">
            <a:xfrm>
              <a:off x="153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49"/>
            <p:cNvSpPr>
              <a:spLocks noChangeShapeType="1"/>
            </p:cNvSpPr>
            <p:nvPr/>
          </p:nvSpPr>
          <p:spPr bwMode="auto">
            <a:xfrm>
              <a:off x="105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50"/>
            <p:cNvSpPr>
              <a:spLocks noChangeShapeType="1"/>
            </p:cNvSpPr>
            <p:nvPr/>
          </p:nvSpPr>
          <p:spPr bwMode="auto">
            <a:xfrm>
              <a:off x="393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51"/>
            <p:cNvSpPr>
              <a:spLocks noChangeShapeType="1"/>
            </p:cNvSpPr>
            <p:nvPr/>
          </p:nvSpPr>
          <p:spPr bwMode="auto">
            <a:xfrm>
              <a:off x="249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52"/>
            <p:cNvSpPr/>
            <p:nvPr/>
          </p:nvSpPr>
          <p:spPr bwMode="auto">
            <a:xfrm>
              <a:off x="4368" y="1920"/>
              <a:ext cx="920" cy="728"/>
            </a:xfrm>
            <a:custGeom>
              <a:avLst/>
              <a:gdLst>
                <a:gd name="T0" fmla="*/ 0 w 920"/>
                <a:gd name="T1" fmla="*/ 0 h 728"/>
                <a:gd name="T2" fmla="*/ 288 w 920"/>
                <a:gd name="T3" fmla="*/ 432 h 728"/>
                <a:gd name="T4" fmla="*/ 816 w 920"/>
                <a:gd name="T5" fmla="*/ 720 h 728"/>
                <a:gd name="T6" fmla="*/ 912 w 920"/>
                <a:gd name="T7" fmla="*/ 480 h 728"/>
                <a:gd name="T8" fmla="*/ 864 w 920"/>
                <a:gd name="T9" fmla="*/ 336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728"/>
                <a:gd name="T17" fmla="*/ 920 w 920"/>
                <a:gd name="T18" fmla="*/ 728 h 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728">
                  <a:moveTo>
                    <a:pt x="0" y="0"/>
                  </a:moveTo>
                  <a:cubicBezTo>
                    <a:pt x="76" y="156"/>
                    <a:pt x="152" y="312"/>
                    <a:pt x="288" y="432"/>
                  </a:cubicBezTo>
                  <a:cubicBezTo>
                    <a:pt x="424" y="552"/>
                    <a:pt x="712" y="712"/>
                    <a:pt x="816" y="720"/>
                  </a:cubicBezTo>
                  <a:cubicBezTo>
                    <a:pt x="920" y="728"/>
                    <a:pt x="904" y="544"/>
                    <a:pt x="912" y="480"/>
                  </a:cubicBezTo>
                  <a:cubicBezTo>
                    <a:pt x="920" y="416"/>
                    <a:pt x="892" y="376"/>
                    <a:pt x="864" y="33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2" name="Group 53"/>
            <p:cNvGrpSpPr/>
            <p:nvPr/>
          </p:nvGrpSpPr>
          <p:grpSpPr bwMode="auto">
            <a:xfrm rot="-7892364">
              <a:off x="3593" y="1975"/>
              <a:ext cx="1778" cy="612"/>
              <a:chOff x="2495" y="2329"/>
              <a:chExt cx="1778" cy="612"/>
            </a:xfrm>
          </p:grpSpPr>
          <p:sp>
            <p:nvSpPr>
              <p:cNvPr id="9236" name="AutoShape 5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237" name="Oval 5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3" name="Oval 56"/>
            <p:cNvSpPr>
              <a:spLocks noChangeArrowheads="1"/>
            </p:cNvSpPr>
            <p:nvPr/>
          </p:nvSpPr>
          <p:spPr bwMode="auto">
            <a:xfrm flipV="1">
              <a:off x="129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FF00"/>
              </a:solidFill>
              <a:rou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234" name="Line 57"/>
            <p:cNvSpPr>
              <a:spLocks noChangeShapeType="1"/>
            </p:cNvSpPr>
            <p:nvPr/>
          </p:nvSpPr>
          <p:spPr bwMode="auto">
            <a:xfrm>
              <a:off x="1344" y="19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58"/>
            <p:cNvSpPr/>
            <p:nvPr/>
          </p:nvSpPr>
          <p:spPr bwMode="auto">
            <a:xfrm>
              <a:off x="1344" y="1968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8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cubicBezTo>
                    <a:pt x="0" y="0"/>
                    <a:pt x="0" y="48"/>
                    <a:pt x="0" y="48"/>
                  </a:cubicBezTo>
                  <a:cubicBezTo>
                    <a:pt x="0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FF00"/>
            </a:solidFill>
            <a:ln w="22225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83" name="Rectangle 59"/>
          <p:cNvSpPr>
            <a:spLocks noChangeArrowheads="1"/>
          </p:cNvSpPr>
          <p:nvPr/>
        </p:nvSpPr>
        <p:spPr bwMode="auto">
          <a:xfrm>
            <a:off x="2971800" y="28194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</a:rPr>
              <a:t>H.4a) Khâu lại mũi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7085" name="Rectangle 61"/>
          <p:cNvSpPr>
            <a:spLocks noChangeArrowheads="1"/>
          </p:cNvSpPr>
          <p:nvPr/>
        </p:nvSpPr>
        <p:spPr bwMode="auto">
          <a:xfrm>
            <a:off x="3352800" y="6172200"/>
            <a:ext cx="3276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</a:rPr>
              <a:t>H.4b) Nút chỉ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83" grpId="0" animBg="1"/>
      <p:bldP spid="2570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0"/>
            <a:ext cx="50292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7" name="Oval 3"/>
          <p:cNvSpPr>
            <a:spLocks noChangeArrowheads="1"/>
          </p:cNvSpPr>
          <p:nvPr/>
        </p:nvSpPr>
        <p:spPr bwMode="auto">
          <a:xfrm>
            <a:off x="381000" y="5715000"/>
            <a:ext cx="87630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</a:rPr>
              <a:t>Một học sinh tiểu học đang ngồi may áo cho mẹ và chi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62149" name="Picture 5" descr="May áo cho ch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0" name="Oval 6"/>
          <p:cNvSpPr>
            <a:spLocks noChangeArrowheads="1"/>
          </p:cNvSpPr>
          <p:nvPr/>
        </p:nvSpPr>
        <p:spPr bwMode="auto">
          <a:xfrm>
            <a:off x="533400" y="5638800"/>
            <a:ext cx="8382000" cy="990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Người phụ nữ ngồi may áo cho chồng, con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" y="177515"/>
            <a:ext cx="1160878" cy="11608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47" grpId="1" animBg="1"/>
      <p:bldP spid="26215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2934</Words>
  <Application>WPS Presentation</Application>
  <PresentationFormat>On-screen Show (4:3)</PresentationFormat>
  <Paragraphs>308</Paragraphs>
  <Slides>25</Slides>
  <Notes>0</Notes>
  <HiddenSlides>0</HiddenSlides>
  <MMClips>2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Trebuchet MS</vt:lpstr>
      <vt:lpstr>Default Design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Em hãy chọn biểu tượng thể hiện mức độ yêu thích bài học của em: 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112</cp:revision>
  <dcterms:created xsi:type="dcterms:W3CDTF">2010-03-14T08:11:00Z</dcterms:created>
  <dcterms:modified xsi:type="dcterms:W3CDTF">2021-12-04T04:34:26Z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CD65F1F7866641C3942FFC4B1FCD52CD</vt:lpwstr>
  </property>
  <property fmtid="{D5CDD505-2E9C-101B-9397-08002B2CF9AE}" pid="3" name="KSOProductBuildVer">
    <vt:lpwstr>1033-11.2.0.10382</vt:lpwstr>
  </property>
</Properties>
</file>